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8" autoAdjust="0"/>
    <p:restoredTop sz="94660"/>
  </p:normalViewPr>
  <p:slideViewPr>
    <p:cSldViewPr snapToGrid="0">
      <p:cViewPr varScale="1">
        <p:scale>
          <a:sx n="87" d="100"/>
          <a:sy n="87" d="100"/>
        </p:scale>
        <p:origin x="1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astlothian.gov.uk/elhscp"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eastlothianconsultations.co.uk/adult-wellbeing/growing-older/" TargetMode="External"/><Relationship Id="rId4" Type="http://schemas.openxmlformats.org/officeDocument/2006/relationships/hyperlink" Target="mailto:elhscp@eastlothian.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236"/>
            <a:ext cx="7766936" cy="1646302"/>
          </a:xfrm>
        </p:spPr>
        <p:txBody>
          <a:bodyPr/>
          <a:lstStyle/>
          <a:p>
            <a:r>
              <a:rPr lang="en-GB" dirty="0" smtClean="0"/>
              <a:t>Growing older in Dunbar</a:t>
            </a:r>
            <a:endParaRPr lang="en-GB" dirty="0"/>
          </a:p>
        </p:txBody>
      </p:sp>
      <p:sp>
        <p:nvSpPr>
          <p:cNvPr id="3" name="Subtitle 2"/>
          <p:cNvSpPr>
            <a:spLocks noGrp="1"/>
          </p:cNvSpPr>
          <p:nvPr>
            <p:ph type="subTitle" idx="1"/>
          </p:nvPr>
        </p:nvSpPr>
        <p:spPr>
          <a:xfrm>
            <a:off x="1507067" y="1695554"/>
            <a:ext cx="7766936" cy="1096899"/>
          </a:xfrm>
        </p:spPr>
        <p:txBody>
          <a:bodyPr>
            <a:noAutofit/>
          </a:bodyPr>
          <a:lstStyle/>
          <a:p>
            <a:r>
              <a:rPr lang="en-GB" sz="3800" dirty="0" smtClean="0"/>
              <a:t>How do you want to live your life?</a:t>
            </a:r>
            <a:endParaRPr lang="en-GB" sz="3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3290" y="5338409"/>
            <a:ext cx="2080713" cy="734674"/>
          </a:xfrm>
          <a:prstGeom prst="rect">
            <a:avLst/>
          </a:prstGeom>
        </p:spPr>
      </p:pic>
      <p:sp>
        <p:nvSpPr>
          <p:cNvPr id="7" name="TextBox 6"/>
          <p:cNvSpPr txBox="1"/>
          <p:nvPr/>
        </p:nvSpPr>
        <p:spPr>
          <a:xfrm>
            <a:off x="1653022" y="2465556"/>
            <a:ext cx="7620981" cy="6063198"/>
          </a:xfrm>
          <a:prstGeom prst="rect">
            <a:avLst/>
          </a:prstGeom>
          <a:noFill/>
        </p:spPr>
        <p:txBody>
          <a:bodyPr wrap="square" rtlCol="0">
            <a:spAutoFit/>
          </a:bodyPr>
          <a:lstStyle/>
          <a:p>
            <a:r>
              <a:rPr lang="en-GB" sz="2800" b="1" dirty="0" smtClean="0">
                <a:solidFill>
                  <a:schemeClr val="accent1"/>
                </a:solidFill>
              </a:rPr>
              <a:t>Join in our engagement about health and social care </a:t>
            </a:r>
          </a:p>
          <a:p>
            <a:r>
              <a:rPr lang="en-GB" sz="1200" b="1" dirty="0" smtClean="0">
                <a:solidFill>
                  <a:schemeClr val="bg1">
                    <a:lumMod val="50000"/>
                  </a:schemeClr>
                </a:solidFill>
              </a:rPr>
              <a:t>We will be out and about for the next few months in Dunbar, trying to find out from you what you think of our plans to make health and social care in the area fit for the future. </a:t>
            </a:r>
          </a:p>
          <a:p>
            <a:endParaRPr lang="en-GB" sz="1200" b="1" dirty="0">
              <a:solidFill>
                <a:schemeClr val="bg1">
                  <a:lumMod val="50000"/>
                </a:schemeClr>
              </a:solidFill>
            </a:endParaRPr>
          </a:p>
          <a:p>
            <a:r>
              <a:rPr lang="en-GB" sz="1200" b="1" dirty="0" smtClean="0">
                <a:solidFill>
                  <a:schemeClr val="bg1">
                    <a:lumMod val="50000"/>
                  </a:schemeClr>
                </a:solidFill>
              </a:rPr>
              <a:t>You can find full information on line at </a:t>
            </a:r>
            <a:r>
              <a:rPr lang="en-GB" sz="1200" b="1" dirty="0" smtClean="0">
                <a:solidFill>
                  <a:schemeClr val="bg1">
                    <a:lumMod val="50000"/>
                  </a:schemeClr>
                </a:solidFill>
                <a:hlinkClick r:id="rId3"/>
              </a:rPr>
              <a:t>www.eastlothian.gov.uk/elhscp</a:t>
            </a:r>
            <a:r>
              <a:rPr lang="en-GB" sz="1200" b="1" dirty="0" smtClean="0">
                <a:solidFill>
                  <a:schemeClr val="bg1">
                    <a:lumMod val="50000"/>
                  </a:schemeClr>
                </a:solidFill>
              </a:rPr>
              <a:t> and the East Lothian Consultation hub</a:t>
            </a:r>
          </a:p>
          <a:p>
            <a:endParaRPr lang="en-GB" sz="1200" b="1" dirty="0">
              <a:solidFill>
                <a:schemeClr val="bg1">
                  <a:lumMod val="50000"/>
                </a:schemeClr>
              </a:solidFill>
            </a:endParaRPr>
          </a:p>
          <a:p>
            <a:r>
              <a:rPr lang="en-GB" sz="1200" b="1" dirty="0" smtClean="0">
                <a:solidFill>
                  <a:schemeClr val="bg1">
                    <a:lumMod val="50000"/>
                  </a:schemeClr>
                </a:solidFill>
              </a:rPr>
              <a:t>If you’d like to be actively involved in the engagement, please email </a:t>
            </a:r>
            <a:r>
              <a:rPr lang="en-GB" sz="1200" b="1" dirty="0" smtClean="0">
                <a:solidFill>
                  <a:schemeClr val="bg1">
                    <a:lumMod val="50000"/>
                  </a:schemeClr>
                </a:solidFill>
                <a:hlinkClick r:id="rId4"/>
              </a:rPr>
              <a:t>elhscp@eastlothian.gov.uk</a:t>
            </a:r>
            <a:r>
              <a:rPr lang="en-GB" sz="1200" b="1" dirty="0" smtClean="0">
                <a:solidFill>
                  <a:schemeClr val="bg1">
                    <a:lumMod val="50000"/>
                  </a:schemeClr>
                </a:solidFill>
              </a:rPr>
              <a:t> or phone 01620 827 755. Look forward to working with you</a:t>
            </a:r>
            <a:r>
              <a:rPr lang="en-GB" sz="1200" b="1" dirty="0" smtClean="0">
                <a:solidFill>
                  <a:schemeClr val="bg1">
                    <a:lumMod val="50000"/>
                  </a:schemeClr>
                </a:solidFill>
              </a:rPr>
              <a:t>.</a:t>
            </a:r>
          </a:p>
          <a:p>
            <a:endParaRPr lang="en-GB" sz="1200" b="1" dirty="0">
              <a:solidFill>
                <a:schemeClr val="bg1">
                  <a:lumMod val="50000"/>
                </a:schemeClr>
              </a:solidFill>
            </a:endParaRPr>
          </a:p>
          <a:p>
            <a:r>
              <a:rPr lang="en-GB" sz="1200" b="1" dirty="0" smtClean="0">
                <a:solidFill>
                  <a:schemeClr val="bg1">
                    <a:lumMod val="50000"/>
                  </a:schemeClr>
                </a:solidFill>
              </a:rPr>
              <a:t>Tak</a:t>
            </a:r>
            <a:r>
              <a:rPr lang="en-GB" sz="1200" b="1" dirty="0" smtClean="0">
                <a:solidFill>
                  <a:schemeClr val="bg1">
                    <a:lumMod val="50000"/>
                  </a:schemeClr>
                </a:solidFill>
              </a:rPr>
              <a:t>e part in our Growing Older survey on the East </a:t>
            </a:r>
            <a:r>
              <a:rPr lang="en-GB" sz="1200" b="1" dirty="0">
                <a:solidFill>
                  <a:schemeClr val="bg1">
                    <a:lumMod val="50000"/>
                  </a:schemeClr>
                </a:solidFill>
              </a:rPr>
              <a:t>Lothian Consultation Hub at </a:t>
            </a:r>
            <a:r>
              <a:rPr lang="en-GB" sz="1200" b="1" dirty="0">
                <a:solidFill>
                  <a:schemeClr val="bg1">
                    <a:lumMod val="50000"/>
                  </a:schemeClr>
                </a:solidFill>
                <a:hlinkClick r:id="rId5"/>
              </a:rPr>
              <a:t>https://eastlothianconsultations.co.uk/adult-wellbeing/growing-older</a:t>
            </a:r>
            <a:r>
              <a:rPr lang="en-GB" sz="1200" b="1" dirty="0" smtClean="0">
                <a:solidFill>
                  <a:schemeClr val="bg1">
                    <a:lumMod val="50000"/>
                  </a:schemeClr>
                </a:solidFill>
                <a:hlinkClick r:id="rId5"/>
              </a:rPr>
              <a:t>/</a:t>
            </a:r>
            <a:r>
              <a:rPr lang="en-GB" sz="1200" b="1" dirty="0" smtClean="0">
                <a:solidFill>
                  <a:schemeClr val="bg1">
                    <a:lumMod val="50000"/>
                  </a:schemeClr>
                </a:solidFill>
              </a:rPr>
              <a:t> </a:t>
            </a:r>
            <a:endParaRPr lang="en-GB" sz="1200" b="1" dirty="0" smtClean="0">
              <a:solidFill>
                <a:schemeClr val="bg1">
                  <a:lumMod val="50000"/>
                </a:schemeClr>
              </a:solidFill>
            </a:endParaRPr>
          </a:p>
          <a:p>
            <a:endParaRPr lang="en-GB" sz="1200" b="1" dirty="0" smtClean="0">
              <a:solidFill>
                <a:schemeClr val="bg1">
                  <a:lumMod val="50000"/>
                </a:schemeClr>
              </a:solidFill>
            </a:endParaRPr>
          </a:p>
          <a:p>
            <a:endParaRPr lang="en-GB" sz="1200" b="1" dirty="0">
              <a:solidFill>
                <a:schemeClr val="bg1">
                  <a:lumMod val="50000"/>
                </a:schemeClr>
              </a:solidFill>
            </a:endParaRPr>
          </a:p>
          <a:p>
            <a:endParaRPr lang="en-GB" sz="1200" b="1" dirty="0" smtClean="0">
              <a:solidFill>
                <a:schemeClr val="bg1">
                  <a:lumMod val="50000"/>
                </a:schemeClr>
              </a:solidFill>
            </a:endParaRPr>
          </a:p>
          <a:p>
            <a:endParaRPr lang="en-GB" sz="1200" b="1" dirty="0">
              <a:solidFill>
                <a:schemeClr val="bg1">
                  <a:lumMod val="50000"/>
                </a:schemeClr>
              </a:solidFill>
            </a:endParaRPr>
          </a:p>
          <a:p>
            <a:endParaRPr lang="en-GB" sz="1200" b="1" dirty="0" smtClean="0">
              <a:solidFill>
                <a:schemeClr val="bg1">
                  <a:lumMod val="50000"/>
                </a:schemeClr>
              </a:solidFill>
            </a:endParaRPr>
          </a:p>
          <a:p>
            <a:endParaRPr lang="en-GB" sz="2800" b="1" dirty="0">
              <a:solidFill>
                <a:schemeClr val="accent1"/>
              </a:solidFill>
            </a:endParaRPr>
          </a:p>
          <a:p>
            <a:endParaRPr lang="en-GB" sz="2800" b="1" dirty="0" smtClean="0">
              <a:solidFill>
                <a:schemeClr val="accent1"/>
              </a:solidFill>
            </a:endParaRPr>
          </a:p>
          <a:p>
            <a:endParaRPr lang="en-GB" sz="2800" b="1" dirty="0">
              <a:solidFill>
                <a:schemeClr val="accent1"/>
              </a:solidFill>
            </a:endParaRPr>
          </a:p>
          <a:p>
            <a:endParaRPr lang="en-GB" sz="2800" b="1" dirty="0" smtClean="0">
              <a:solidFill>
                <a:schemeClr val="accent1"/>
              </a:solidFill>
            </a:endParaRPr>
          </a:p>
          <a:p>
            <a:endParaRPr lang="en-GB" sz="2800" b="1" dirty="0">
              <a:solidFill>
                <a:schemeClr val="accent1"/>
              </a:solidFill>
            </a:endParaRPr>
          </a:p>
        </p:txBody>
      </p:sp>
    </p:spTree>
    <p:extLst>
      <p:ext uri="{BB962C8B-B14F-4D97-AF65-F5344CB8AC3E}">
        <p14:creationId xmlns:p14="http://schemas.microsoft.com/office/powerpoint/2010/main" val="121255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East Lothian Health and Social Care Partnership wants to hear from you</a:t>
            </a:r>
            <a:endParaRPr lang="en-GB" dirty="0"/>
          </a:p>
        </p:txBody>
      </p:sp>
      <p:sp>
        <p:nvSpPr>
          <p:cNvPr id="3" name="Content Placeholder 2"/>
          <p:cNvSpPr>
            <a:spLocks noGrp="1"/>
          </p:cNvSpPr>
          <p:nvPr>
            <p:ph idx="1"/>
          </p:nvPr>
        </p:nvSpPr>
        <p:spPr>
          <a:xfrm>
            <a:off x="677334" y="1751014"/>
            <a:ext cx="8596668" cy="3880773"/>
          </a:xfrm>
        </p:spPr>
        <p:txBody>
          <a:bodyPr>
            <a:noAutofit/>
          </a:bodyPr>
          <a:lstStyle/>
          <a:p>
            <a:pPr marL="0" indent="0">
              <a:buNone/>
            </a:pPr>
            <a:r>
              <a:rPr lang="en-GB" sz="1050" b="1" dirty="0" smtClean="0">
                <a:solidFill>
                  <a:schemeClr val="accent1"/>
                </a:solidFill>
              </a:rPr>
              <a:t>What is it all about?</a:t>
            </a:r>
          </a:p>
          <a:p>
            <a:pPr marL="0" indent="0">
              <a:buNone/>
            </a:pPr>
            <a:r>
              <a:rPr lang="en-GB" sz="1050" dirty="0" smtClean="0"/>
              <a:t>In 2017, East Lothian Health and Social Care Partnership was asked to </a:t>
            </a:r>
            <a:r>
              <a:rPr lang="en-GB" sz="1050" dirty="0"/>
              <a:t>develop a strategy for the reprovision of Belhaven and Edington Community Hospitals and Abbey and Eskgreen Care Homes. </a:t>
            </a:r>
            <a:r>
              <a:rPr lang="en-GB" sz="1050" dirty="0" smtClean="0"/>
              <a:t>These </a:t>
            </a:r>
            <a:r>
              <a:rPr lang="en-GB" sz="1050" dirty="0"/>
              <a:t>facilities provide a range of services including NHS community beds (step down care, palliative care, NHS Short Care Provision, day treatments), residential care beds, nursing home beds, residential Short Care Provision care, palliative care and minor injuries (not all the facilities provide all these services). The Edington site also accommodates North Berwick Medical Practice</a:t>
            </a:r>
            <a:r>
              <a:rPr lang="en-GB" sz="1050" dirty="0" smtClean="0"/>
              <a:t>. All </a:t>
            </a:r>
            <a:r>
              <a:rPr lang="en-GB" sz="1050" dirty="0"/>
              <a:t>the facilities have physical </a:t>
            </a:r>
            <a:r>
              <a:rPr lang="en-GB" sz="1050" dirty="0" smtClean="0"/>
              <a:t>challenges and need significant upgrades </a:t>
            </a:r>
            <a:r>
              <a:rPr lang="en-GB" sz="1050" dirty="0"/>
              <a:t>to meet the </a:t>
            </a:r>
            <a:r>
              <a:rPr lang="en-GB" sz="1050" dirty="0" smtClean="0"/>
              <a:t>expectations </a:t>
            </a:r>
            <a:r>
              <a:rPr lang="en-GB" sz="1050" dirty="0"/>
              <a:t>for modern care </a:t>
            </a:r>
            <a:r>
              <a:rPr lang="en-GB" sz="1050" dirty="0" smtClean="0"/>
              <a:t>standards.</a:t>
            </a:r>
          </a:p>
          <a:p>
            <a:pPr marL="0" indent="0">
              <a:buNone/>
            </a:pPr>
            <a:r>
              <a:rPr lang="en-GB" sz="1050" b="1" dirty="0" smtClean="0">
                <a:solidFill>
                  <a:schemeClr val="accent1"/>
                </a:solidFill>
              </a:rPr>
              <a:t>Why we need to think about this now</a:t>
            </a:r>
            <a:endParaRPr lang="en-GB" sz="1050" b="1" dirty="0">
              <a:solidFill>
                <a:schemeClr val="accent1"/>
              </a:solidFill>
            </a:endParaRPr>
          </a:p>
          <a:p>
            <a:r>
              <a:rPr lang="en-GB" sz="1050" dirty="0" smtClean="0"/>
              <a:t>The population of older people in East Lothian at the last census was 100, 850. Between 2012 and 2037, that population is set to grow by 23%, one </a:t>
            </a:r>
            <a:r>
              <a:rPr lang="en-GB" sz="1050" dirty="0"/>
              <a:t>of the highest increases in any local authority area in Scotland</a:t>
            </a:r>
            <a:r>
              <a:rPr lang="en-GB" sz="1050" dirty="0" smtClean="0"/>
              <a:t>. With this </a:t>
            </a:r>
            <a:r>
              <a:rPr lang="en-GB" sz="1050" dirty="0"/>
              <a:t>growing population comes a growing need for care and </a:t>
            </a:r>
            <a:r>
              <a:rPr lang="en-GB" sz="1050" dirty="0" smtClean="0"/>
              <a:t>support. The greatest </a:t>
            </a:r>
            <a:r>
              <a:rPr lang="en-GB" sz="1050" dirty="0"/>
              <a:t>increase occurs for the 85+ age </a:t>
            </a:r>
            <a:r>
              <a:rPr lang="en-GB" sz="1050" dirty="0" smtClean="0"/>
              <a:t>band, </a:t>
            </a:r>
            <a:r>
              <a:rPr lang="en-GB" sz="1050" dirty="0"/>
              <a:t>which sees an increase  of 68% to 2026 and 162% to 2037. </a:t>
            </a:r>
            <a:endParaRPr lang="en-GB" sz="1050" dirty="0" smtClean="0"/>
          </a:p>
          <a:p>
            <a:r>
              <a:rPr lang="en-GB" sz="1050" dirty="0" smtClean="0"/>
              <a:t>Policy direction at a national and local level is to shift the balance of care from institutional care to care in the community and to enable people to live longer at home or in a homely setting.</a:t>
            </a:r>
          </a:p>
          <a:p>
            <a:r>
              <a:rPr lang="en-GB" sz="1050" dirty="0" smtClean="0"/>
              <a:t>The East Lothian Local Housing Strategy (there is a draft out now for consultation) proposes </a:t>
            </a:r>
            <a:r>
              <a:rPr lang="en-GB" sz="1050" dirty="0"/>
              <a:t>300 specialist housing places (this could include care homes, extra care housing or sheltered housing) over the next 5 years to meet the needs of the growing older population.”</a:t>
            </a:r>
          </a:p>
          <a:p>
            <a:pPr marL="0" indent="0">
              <a:buNone/>
            </a:pPr>
            <a:r>
              <a:rPr lang="en-GB" sz="1050" b="1" dirty="0" smtClean="0">
                <a:solidFill>
                  <a:schemeClr val="accent1"/>
                </a:solidFill>
              </a:rPr>
              <a:t>Is extra-care housing a way forward?</a:t>
            </a:r>
            <a:endParaRPr lang="en-GB" sz="1050" b="1" dirty="0">
              <a:solidFill>
                <a:schemeClr val="accent1"/>
              </a:solidFill>
            </a:endParaRPr>
          </a:p>
          <a:p>
            <a:pPr marL="0" indent="0">
              <a:buNone/>
            </a:pPr>
            <a:r>
              <a:rPr lang="en-GB" sz="1050" dirty="0"/>
              <a:t>In many </a:t>
            </a:r>
            <a:r>
              <a:rPr lang="en-GB" sz="1050" dirty="0" smtClean="0"/>
              <a:t>areas across the UK, local authorities and health boards are opting for extra-care housing as </a:t>
            </a:r>
            <a:r>
              <a:rPr lang="en-GB" sz="1050" dirty="0"/>
              <a:t>an alternative to institutional care. </a:t>
            </a:r>
            <a:r>
              <a:rPr lang="en-GB" sz="1050" dirty="0" smtClean="0"/>
              <a:t>Extra care housing focuses </a:t>
            </a:r>
            <a:r>
              <a:rPr lang="en-GB" sz="1050" dirty="0"/>
              <a:t>upon supporting independent living in self contained </a:t>
            </a:r>
            <a:r>
              <a:rPr lang="en-GB" sz="1050" dirty="0" smtClean="0"/>
              <a:t>accommodation - in </a:t>
            </a:r>
            <a:r>
              <a:rPr lang="en-GB" sz="1050" dirty="0"/>
              <a:t>other </a:t>
            </a:r>
            <a:r>
              <a:rPr lang="en-GB" sz="1050" dirty="0" smtClean="0"/>
              <a:t>words, ‘Your </a:t>
            </a:r>
            <a:r>
              <a:rPr lang="en-GB" sz="1050" dirty="0"/>
              <a:t>own front door”. </a:t>
            </a:r>
            <a:r>
              <a:rPr lang="en-GB" sz="1050" dirty="0" smtClean="0"/>
              <a:t>24 </a:t>
            </a:r>
            <a:r>
              <a:rPr lang="en-GB" sz="1050" dirty="0"/>
              <a:t>hour care </a:t>
            </a:r>
            <a:r>
              <a:rPr lang="en-GB" sz="1050" dirty="0" smtClean="0"/>
              <a:t>is available and </a:t>
            </a:r>
            <a:r>
              <a:rPr lang="en-GB" sz="1050" dirty="0"/>
              <a:t>the </a:t>
            </a:r>
            <a:r>
              <a:rPr lang="en-GB" sz="1050" dirty="0" smtClean="0"/>
              <a:t>design </a:t>
            </a:r>
            <a:r>
              <a:rPr lang="en-GB" sz="1050" dirty="0"/>
              <a:t>of the </a:t>
            </a:r>
            <a:r>
              <a:rPr lang="en-GB" sz="1050" dirty="0" smtClean="0"/>
              <a:t>housing enables people to age in place - a </a:t>
            </a:r>
            <a:r>
              <a:rPr lang="en-GB" sz="1050" dirty="0"/>
              <a:t>home for </a:t>
            </a:r>
            <a:r>
              <a:rPr lang="en-GB" sz="1050" dirty="0" smtClean="0"/>
              <a:t>life with access to </a:t>
            </a:r>
            <a:r>
              <a:rPr lang="en-GB" sz="1050" dirty="0"/>
              <a:t>a range of communal activities, for example, restaurants, shops and activities. </a:t>
            </a:r>
          </a:p>
          <a:p>
            <a:pPr marL="0" indent="0">
              <a:buNone/>
            </a:pPr>
            <a:r>
              <a:rPr lang="en-GB" sz="1050" dirty="0" smtClean="0"/>
              <a:t>Research </a:t>
            </a:r>
            <a:r>
              <a:rPr lang="en-GB" sz="1050" dirty="0" smtClean="0"/>
              <a:t>shows people </a:t>
            </a:r>
            <a:r>
              <a:rPr lang="en-GB" sz="1050" dirty="0"/>
              <a:t>living in extra care housing maintain independence, feel more secure, have social interaction and </a:t>
            </a:r>
            <a:r>
              <a:rPr lang="en-GB" sz="1050" dirty="0" smtClean="0"/>
              <a:t>experience good </a:t>
            </a:r>
            <a:r>
              <a:rPr lang="en-GB" sz="1050" dirty="0"/>
              <a:t>health and wellbeing. </a:t>
            </a:r>
          </a:p>
        </p:txBody>
      </p:sp>
      <p:sp>
        <p:nvSpPr>
          <p:cNvPr id="4" name="Rounded Rectangular Callout 3"/>
          <p:cNvSpPr/>
          <p:nvPr/>
        </p:nvSpPr>
        <p:spPr>
          <a:xfrm>
            <a:off x="9274002" y="1930400"/>
            <a:ext cx="2457450" cy="3584575"/>
          </a:xfrm>
          <a:prstGeom prst="wedgeRoundRectCallout">
            <a:avLst>
              <a:gd name="adj1" fmla="val -46414"/>
              <a:gd name="adj2" fmla="val 602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dirty="0" smtClean="0"/>
              <a:t>Reprovisioning is about </a:t>
            </a:r>
            <a:r>
              <a:rPr lang="en-GB" sz="1100" dirty="0"/>
              <a:t>taking existing community assets and seeing how we can use them to best meet the needs of our growing older population. It’s also about moving services into modern assets. We have already done a lot of research that indicates that people are interested in seeing a shift in the balance of care; that is, being cared for at home or in a community setting. The next stage of this project is to work with people across individual communities to see how we can take this forward at a local level.</a:t>
            </a:r>
          </a:p>
        </p:txBody>
      </p:sp>
    </p:spTree>
    <p:extLst>
      <p:ext uri="{BB962C8B-B14F-4D97-AF65-F5344CB8AC3E}">
        <p14:creationId xmlns:p14="http://schemas.microsoft.com/office/powerpoint/2010/main" val="22657150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454</TotalTime>
  <Words>654</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Growing older in Dunbar</vt:lpstr>
      <vt:lpstr>East Lothian Health and Social Care Partnership wants to hear from you</vt:lpstr>
    </vt:vector>
  </TitlesOfParts>
  <Company>East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older in Dunbar</dc:title>
  <dc:creator>Ogden-Smith, Jane</dc:creator>
  <cp:lastModifiedBy>Ogden-Smith, Jane</cp:lastModifiedBy>
  <cp:revision>13</cp:revision>
  <dcterms:created xsi:type="dcterms:W3CDTF">2018-03-26T09:03:11Z</dcterms:created>
  <dcterms:modified xsi:type="dcterms:W3CDTF">2018-03-26T16:38:18Z</dcterms:modified>
</cp:coreProperties>
</file>