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3.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56" r:id="rId2"/>
    <p:sldId id="257" r:id="rId3"/>
    <p:sldId id="258" r:id="rId4"/>
    <p:sldId id="260" r:id="rId5"/>
    <p:sldId id="261" r:id="rId6"/>
    <p:sldId id="262" r:id="rId7"/>
    <p:sldId id="263" r:id="rId8"/>
    <p:sldId id="311" r:id="rId9"/>
    <p:sldId id="264" r:id="rId10"/>
    <p:sldId id="309" r:id="rId11"/>
    <p:sldId id="265" r:id="rId12"/>
    <p:sldId id="312" r:id="rId13"/>
    <p:sldId id="310" r:id="rId14"/>
    <p:sldId id="266" r:id="rId15"/>
    <p:sldId id="329" r:id="rId16"/>
    <p:sldId id="323" r:id="rId17"/>
    <p:sldId id="325" r:id="rId18"/>
    <p:sldId id="326" r:id="rId19"/>
    <p:sldId id="327" r:id="rId20"/>
    <p:sldId id="328" r:id="rId21"/>
    <p:sldId id="330" r:id="rId22"/>
    <p:sldId id="331" r:id="rId23"/>
    <p:sldId id="324" r:id="rId24"/>
    <p:sldId id="332" r:id="rId25"/>
    <p:sldId id="333" r:id="rId26"/>
    <p:sldId id="334" r:id="rId27"/>
    <p:sldId id="335" r:id="rId28"/>
    <p:sldId id="336" r:id="rId29"/>
    <p:sldId id="268" r:id="rId30"/>
    <p:sldId id="322" r:id="rId31"/>
    <p:sldId id="269" r:id="rId32"/>
    <p:sldId id="313" r:id="rId33"/>
    <p:sldId id="314" r:id="rId34"/>
    <p:sldId id="315" r:id="rId35"/>
    <p:sldId id="316" r:id="rId36"/>
    <p:sldId id="317" r:id="rId37"/>
    <p:sldId id="318" r:id="rId38"/>
    <p:sldId id="270" r:id="rId39"/>
    <p:sldId id="343" r:id="rId40"/>
    <p:sldId id="337" r:id="rId41"/>
    <p:sldId id="320" r:id="rId42"/>
    <p:sldId id="338" r:id="rId43"/>
    <p:sldId id="345" r:id="rId44"/>
    <p:sldId id="339" r:id="rId45"/>
    <p:sldId id="340" r:id="rId46"/>
    <p:sldId id="341" r:id="rId47"/>
    <p:sldId id="305" r:id="rId48"/>
    <p:sldId id="344" r:id="rId49"/>
    <p:sldId id="342" r:id="rId5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006E"/>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EB9631B5-78F2-41C9-869B-9F39066F810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0" autoAdjust="0"/>
    <p:restoredTop sz="94499" autoAdjust="0"/>
  </p:normalViewPr>
  <p:slideViewPr>
    <p:cSldViewPr>
      <p:cViewPr varScale="1">
        <p:scale>
          <a:sx n="73" d="100"/>
          <a:sy n="73" d="100"/>
        </p:scale>
        <p:origin x="60" y="5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res-dc01\company\Projects\P878%20-%20East%20Lothian%20Resident%20Survey%202017\Reporting%20Analysis%20and%20Weighting\Charts%20for%20area%20report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709956709956709"/>
          <c:y val="5.7036616820591961E-2"/>
          <c:w val="0.55926959130108733"/>
          <c:h val="0.84164408843707217"/>
        </c:manualLayout>
      </c:layout>
      <c:barChart>
        <c:barDir val="bar"/>
        <c:grouping val="clustered"/>
        <c:varyColors val="0"/>
        <c:ser>
          <c:idx val="0"/>
          <c:order val="0"/>
          <c:tx>
            <c:strRef>
              <c:f>Musselburgh!$B$1573</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Musselburgh!$A$1574:$A$1581</c:f>
              <c:strCache>
                <c:ptCount val="8"/>
                <c:pt idx="0">
                  <c:v>Single adult under 65 years</c:v>
                </c:pt>
                <c:pt idx="1">
                  <c:v>Single adult over 65 years</c:v>
                </c:pt>
                <c:pt idx="2">
                  <c:v>Two adults both under 65</c:v>
                </c:pt>
                <c:pt idx="3">
                  <c:v>Two adults at least one aged over 65 years</c:v>
                </c:pt>
                <c:pt idx="4">
                  <c:v>Three adults all over 16 years</c:v>
                </c:pt>
                <c:pt idx="5">
                  <c:v>1 parent family with children, at least one under 16 years</c:v>
                </c:pt>
                <c:pt idx="6">
                  <c:v>2 parent family with children, at least one under 16 years</c:v>
                </c:pt>
                <c:pt idx="7">
                  <c:v>Other</c:v>
                </c:pt>
              </c:strCache>
            </c:strRef>
          </c:cat>
          <c:val>
            <c:numRef>
              <c:f>Musselburgh!$B$1574:$B$1581</c:f>
              <c:numCache>
                <c:formatCode>0%</c:formatCode>
                <c:ptCount val="8"/>
                <c:pt idx="0">
                  <c:v>0.1</c:v>
                </c:pt>
                <c:pt idx="1">
                  <c:v>0.1</c:v>
                </c:pt>
                <c:pt idx="2">
                  <c:v>0.21</c:v>
                </c:pt>
                <c:pt idx="3">
                  <c:v>0.16</c:v>
                </c:pt>
                <c:pt idx="4">
                  <c:v>0.12</c:v>
                </c:pt>
                <c:pt idx="5">
                  <c:v>0.04</c:v>
                </c:pt>
                <c:pt idx="6">
                  <c:v>0.22</c:v>
                </c:pt>
                <c:pt idx="7">
                  <c:v>0.05</c:v>
                </c:pt>
              </c:numCache>
            </c:numRef>
          </c:val>
          <c:extLst>
            <c:ext xmlns:c16="http://schemas.microsoft.com/office/drawing/2014/chart" uri="{C3380CC4-5D6E-409C-BE32-E72D297353CC}">
              <c16:uniqueId val="{00000000-A0AB-46B2-9FD5-5C43092E2939}"/>
            </c:ext>
          </c:extLst>
        </c:ser>
        <c:ser>
          <c:idx val="1"/>
          <c:order val="1"/>
          <c:tx>
            <c:strRef>
              <c:f>Musselburgh!$C$1573</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Musselburgh!$A$1574:$A$1581</c:f>
              <c:strCache>
                <c:ptCount val="8"/>
                <c:pt idx="0">
                  <c:v>Single adult under 65 years</c:v>
                </c:pt>
                <c:pt idx="1">
                  <c:v>Single adult over 65 years</c:v>
                </c:pt>
                <c:pt idx="2">
                  <c:v>Two adults both under 65</c:v>
                </c:pt>
                <c:pt idx="3">
                  <c:v>Two adults at least one aged over 65 years</c:v>
                </c:pt>
                <c:pt idx="4">
                  <c:v>Three adults all over 16 years</c:v>
                </c:pt>
                <c:pt idx="5">
                  <c:v>1 parent family with children, at least one under 16 years</c:v>
                </c:pt>
                <c:pt idx="6">
                  <c:v>2 parent family with children, at least one under 16 years</c:v>
                </c:pt>
                <c:pt idx="7">
                  <c:v>Other</c:v>
                </c:pt>
              </c:strCache>
            </c:strRef>
          </c:cat>
          <c:val>
            <c:numRef>
              <c:f>Musselburgh!$C$1574:$C$1581</c:f>
              <c:numCache>
                <c:formatCode>0%</c:formatCode>
                <c:ptCount val="8"/>
                <c:pt idx="0">
                  <c:v>0.22</c:v>
                </c:pt>
                <c:pt idx="1">
                  <c:v>0.15</c:v>
                </c:pt>
                <c:pt idx="2">
                  <c:v>0.22</c:v>
                </c:pt>
                <c:pt idx="3">
                  <c:v>0.15</c:v>
                </c:pt>
                <c:pt idx="4">
                  <c:v>7.0000000000000007E-2</c:v>
                </c:pt>
                <c:pt idx="5">
                  <c:v>0.05</c:v>
                </c:pt>
                <c:pt idx="6">
                  <c:v>0.11</c:v>
                </c:pt>
                <c:pt idx="7">
                  <c:v>0.02</c:v>
                </c:pt>
              </c:numCache>
            </c:numRef>
          </c:val>
          <c:extLst>
            <c:ext xmlns:c16="http://schemas.microsoft.com/office/drawing/2014/chart" uri="{C3380CC4-5D6E-409C-BE32-E72D297353CC}">
              <c16:uniqueId val="{00000001-A0AB-46B2-9FD5-5C43092E2939}"/>
            </c:ext>
          </c:extLst>
        </c:ser>
        <c:dLbls>
          <c:dLblPos val="outEnd"/>
          <c:showLegendKey val="0"/>
          <c:showVal val="1"/>
          <c:showCatName val="0"/>
          <c:showSerName val="0"/>
          <c:showPercent val="0"/>
          <c:showBubbleSize val="0"/>
        </c:dLbls>
        <c:gapWidth val="219"/>
        <c:axId val="321090400"/>
        <c:axId val="321090792"/>
      </c:barChart>
      <c:catAx>
        <c:axId val="3210904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21090792"/>
        <c:crosses val="autoZero"/>
        <c:auto val="1"/>
        <c:lblAlgn val="ctr"/>
        <c:lblOffset val="100"/>
        <c:noMultiLvlLbl val="0"/>
      </c:catAx>
      <c:valAx>
        <c:axId val="321090792"/>
        <c:scaling>
          <c:orientation val="minMax"/>
          <c:max val="1"/>
          <c:min val="0"/>
        </c:scaling>
        <c:delete val="1"/>
        <c:axPos val="t"/>
        <c:numFmt formatCode="0%" sourceLinked="1"/>
        <c:majorTickMark val="out"/>
        <c:minorTickMark val="none"/>
        <c:tickLblPos val="nextTo"/>
        <c:crossAx val="321090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50350768113639977"/>
        </c:manualLayout>
      </c:layout>
      <c:barChart>
        <c:barDir val="col"/>
        <c:grouping val="clustered"/>
        <c:varyColors val="0"/>
        <c:ser>
          <c:idx val="0"/>
          <c:order val="0"/>
          <c:tx>
            <c:strRef>
              <c:f>Musselburgh!$B$1616</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Musselburgh!$A$1617:$A$1620</c:f>
              <c:strCache>
                <c:ptCount val="4"/>
                <c:pt idx="0">
                  <c:v>Yes, one</c:v>
                </c:pt>
                <c:pt idx="1">
                  <c:v>Yes, two</c:v>
                </c:pt>
                <c:pt idx="2">
                  <c:v>Yes, three +</c:v>
                </c:pt>
                <c:pt idx="3">
                  <c:v>No</c:v>
                </c:pt>
              </c:strCache>
            </c:strRef>
          </c:cat>
          <c:val>
            <c:numRef>
              <c:f>Musselburgh!$B$1617:$B$1620</c:f>
              <c:numCache>
                <c:formatCode>0%</c:formatCode>
                <c:ptCount val="4"/>
                <c:pt idx="0">
                  <c:v>0.47</c:v>
                </c:pt>
                <c:pt idx="1">
                  <c:v>0.28999999999999998</c:v>
                </c:pt>
                <c:pt idx="2">
                  <c:v>0.05</c:v>
                </c:pt>
                <c:pt idx="3">
                  <c:v>0.19</c:v>
                </c:pt>
              </c:numCache>
            </c:numRef>
          </c:val>
          <c:extLst>
            <c:ext xmlns:c16="http://schemas.microsoft.com/office/drawing/2014/chart" uri="{C3380CC4-5D6E-409C-BE32-E72D297353CC}">
              <c16:uniqueId val="{00000000-B9AD-4CB1-8BF6-75BEBFC8B2DB}"/>
            </c:ext>
          </c:extLst>
        </c:ser>
        <c:ser>
          <c:idx val="1"/>
          <c:order val="1"/>
          <c:tx>
            <c:strRef>
              <c:f>Musselburgh!$C$1616</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Musselburgh!$A$1617:$A$1620</c:f>
              <c:strCache>
                <c:ptCount val="4"/>
                <c:pt idx="0">
                  <c:v>Yes, one</c:v>
                </c:pt>
                <c:pt idx="1">
                  <c:v>Yes, two</c:v>
                </c:pt>
                <c:pt idx="2">
                  <c:v>Yes, three +</c:v>
                </c:pt>
                <c:pt idx="3">
                  <c:v>No</c:v>
                </c:pt>
              </c:strCache>
            </c:strRef>
          </c:cat>
          <c:val>
            <c:numRef>
              <c:f>Musselburgh!$C$1617:$C$1620</c:f>
              <c:numCache>
                <c:formatCode>0%</c:formatCode>
                <c:ptCount val="4"/>
                <c:pt idx="0">
                  <c:v>0.49</c:v>
                </c:pt>
                <c:pt idx="1">
                  <c:v>0.16</c:v>
                </c:pt>
                <c:pt idx="2">
                  <c:v>0.03</c:v>
                </c:pt>
                <c:pt idx="3">
                  <c:v>0.32</c:v>
                </c:pt>
              </c:numCache>
            </c:numRef>
          </c:val>
          <c:extLst>
            <c:ext xmlns:c16="http://schemas.microsoft.com/office/drawing/2014/chart" uri="{C3380CC4-5D6E-409C-BE32-E72D297353CC}">
              <c16:uniqueId val="{00000001-B9AD-4CB1-8BF6-75BEBFC8B2DB}"/>
            </c:ext>
          </c:extLst>
        </c:ser>
        <c:dLbls>
          <c:dLblPos val="outEnd"/>
          <c:showLegendKey val="0"/>
          <c:showVal val="1"/>
          <c:showCatName val="0"/>
          <c:showSerName val="0"/>
          <c:showPercent val="0"/>
          <c:showBubbleSize val="0"/>
        </c:dLbls>
        <c:gapWidth val="219"/>
        <c:axId val="319598400"/>
        <c:axId val="319598792"/>
      </c:barChart>
      <c:catAx>
        <c:axId val="319598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9598792"/>
        <c:crosses val="autoZero"/>
        <c:auto val="1"/>
        <c:lblAlgn val="ctr"/>
        <c:lblOffset val="100"/>
        <c:noMultiLvlLbl val="0"/>
      </c:catAx>
      <c:valAx>
        <c:axId val="319598792"/>
        <c:scaling>
          <c:orientation val="minMax"/>
          <c:max val="1"/>
          <c:min val="0"/>
        </c:scaling>
        <c:delete val="1"/>
        <c:axPos val="l"/>
        <c:numFmt formatCode="0%" sourceLinked="1"/>
        <c:majorTickMark val="out"/>
        <c:minorTickMark val="none"/>
        <c:tickLblPos val="nextTo"/>
        <c:crossAx val="319598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Musselburgh!$B$1713</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Musselburgh!$A$1714:$A$1721</c:f>
              <c:strCache>
                <c:ptCount val="8"/>
                <c:pt idx="0">
                  <c:v>Managing very well</c:v>
                </c:pt>
                <c:pt idx="1">
                  <c:v>Managing quite well</c:v>
                </c:pt>
                <c:pt idx="2">
                  <c:v>Getting by alright</c:v>
                </c:pt>
                <c:pt idx="3">
                  <c:v>Not managing very well</c:v>
                </c:pt>
                <c:pt idx="4">
                  <c:v>Have some financial difficulties</c:v>
                </c:pt>
                <c:pt idx="5">
                  <c:v>In deep financial trouble</c:v>
                </c:pt>
                <c:pt idx="6">
                  <c:v>Don't know</c:v>
                </c:pt>
                <c:pt idx="7">
                  <c:v>Refused</c:v>
                </c:pt>
              </c:strCache>
            </c:strRef>
          </c:cat>
          <c:val>
            <c:numRef>
              <c:f>Musselburgh!$B$1714:$B$1721</c:f>
              <c:numCache>
                <c:formatCode>0%</c:formatCode>
                <c:ptCount val="8"/>
                <c:pt idx="0">
                  <c:v>0.15</c:v>
                </c:pt>
                <c:pt idx="1">
                  <c:v>0.55000000000000004</c:v>
                </c:pt>
                <c:pt idx="2">
                  <c:v>0.28000000000000003</c:v>
                </c:pt>
                <c:pt idx="3">
                  <c:v>0.01</c:v>
                </c:pt>
                <c:pt idx="4">
                  <c:v>0.01</c:v>
                </c:pt>
                <c:pt idx="6">
                  <c:v>0</c:v>
                </c:pt>
                <c:pt idx="7">
                  <c:v>0</c:v>
                </c:pt>
              </c:numCache>
            </c:numRef>
          </c:val>
          <c:extLst>
            <c:ext xmlns:c16="http://schemas.microsoft.com/office/drawing/2014/chart" uri="{C3380CC4-5D6E-409C-BE32-E72D297353CC}">
              <c16:uniqueId val="{00000000-1064-47EA-B8A1-7D85B5DBD340}"/>
            </c:ext>
          </c:extLst>
        </c:ser>
        <c:ser>
          <c:idx val="1"/>
          <c:order val="1"/>
          <c:tx>
            <c:strRef>
              <c:f>Musselburgh!$C$1713</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Musselburgh!$A$1714:$A$1721</c:f>
              <c:strCache>
                <c:ptCount val="8"/>
                <c:pt idx="0">
                  <c:v>Managing very well</c:v>
                </c:pt>
                <c:pt idx="1">
                  <c:v>Managing quite well</c:v>
                </c:pt>
                <c:pt idx="2">
                  <c:v>Getting by alright</c:v>
                </c:pt>
                <c:pt idx="3">
                  <c:v>Not managing very well</c:v>
                </c:pt>
                <c:pt idx="4">
                  <c:v>Have some financial difficulties</c:v>
                </c:pt>
                <c:pt idx="5">
                  <c:v>In deep financial trouble</c:v>
                </c:pt>
                <c:pt idx="6">
                  <c:v>Don't know</c:v>
                </c:pt>
                <c:pt idx="7">
                  <c:v>Refused</c:v>
                </c:pt>
              </c:strCache>
            </c:strRef>
          </c:cat>
          <c:val>
            <c:numRef>
              <c:f>Musselburgh!$C$1714:$C$1721</c:f>
              <c:numCache>
                <c:formatCode>0%</c:formatCode>
                <c:ptCount val="8"/>
                <c:pt idx="0">
                  <c:v>0.06</c:v>
                </c:pt>
                <c:pt idx="1">
                  <c:v>0.74</c:v>
                </c:pt>
                <c:pt idx="2">
                  <c:v>0.19</c:v>
                </c:pt>
                <c:pt idx="3">
                  <c:v>0.01</c:v>
                </c:pt>
                <c:pt idx="4">
                  <c:v>0</c:v>
                </c:pt>
                <c:pt idx="5" formatCode="General">
                  <c:v>0</c:v>
                </c:pt>
                <c:pt idx="6" formatCode="General">
                  <c:v>0</c:v>
                </c:pt>
                <c:pt idx="7" formatCode="General">
                  <c:v>0</c:v>
                </c:pt>
              </c:numCache>
            </c:numRef>
          </c:val>
          <c:extLst>
            <c:ext xmlns:c16="http://schemas.microsoft.com/office/drawing/2014/chart" uri="{C3380CC4-5D6E-409C-BE32-E72D297353CC}">
              <c16:uniqueId val="{00000001-1064-47EA-B8A1-7D85B5DBD340}"/>
            </c:ext>
          </c:extLst>
        </c:ser>
        <c:dLbls>
          <c:dLblPos val="outEnd"/>
          <c:showLegendKey val="0"/>
          <c:showVal val="1"/>
          <c:showCatName val="0"/>
          <c:showSerName val="0"/>
          <c:showPercent val="0"/>
          <c:showBubbleSize val="0"/>
        </c:dLbls>
        <c:gapWidth val="219"/>
        <c:axId val="315388728"/>
        <c:axId val="315389120"/>
      </c:barChart>
      <c:catAx>
        <c:axId val="315388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5389120"/>
        <c:crosses val="autoZero"/>
        <c:auto val="1"/>
        <c:lblAlgn val="ctr"/>
        <c:lblOffset val="100"/>
        <c:noMultiLvlLbl val="0"/>
      </c:catAx>
      <c:valAx>
        <c:axId val="315389120"/>
        <c:scaling>
          <c:orientation val="minMax"/>
          <c:max val="1"/>
          <c:min val="0"/>
        </c:scaling>
        <c:delete val="1"/>
        <c:axPos val="l"/>
        <c:numFmt formatCode="0%" sourceLinked="1"/>
        <c:majorTickMark val="out"/>
        <c:minorTickMark val="none"/>
        <c:tickLblPos val="nextTo"/>
        <c:crossAx val="315388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Musselburgh!$B$1728</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Musselburgh!$A$1729:$A$1734</c:f>
              <c:strCache>
                <c:ptCount val="6"/>
                <c:pt idx="0">
                  <c:v>No savings</c:v>
                </c:pt>
                <c:pt idx="1">
                  <c:v>Yes savings</c:v>
                </c:pt>
                <c:pt idx="2">
                  <c:v>Less than £1,000</c:v>
                </c:pt>
                <c:pt idx="3">
                  <c:v>£1,000 or more</c:v>
                </c:pt>
                <c:pt idx="4">
                  <c:v>Don't know</c:v>
                </c:pt>
                <c:pt idx="5">
                  <c:v>Refused</c:v>
                </c:pt>
              </c:strCache>
            </c:strRef>
          </c:cat>
          <c:val>
            <c:numRef>
              <c:f>Musselburgh!$B$1729:$B$1734</c:f>
              <c:numCache>
                <c:formatCode>0%</c:formatCode>
                <c:ptCount val="6"/>
                <c:pt idx="0">
                  <c:v>0.19</c:v>
                </c:pt>
                <c:pt idx="1">
                  <c:v>0.27</c:v>
                </c:pt>
                <c:pt idx="2">
                  <c:v>0.04</c:v>
                </c:pt>
                <c:pt idx="3">
                  <c:v>0.13</c:v>
                </c:pt>
                <c:pt idx="4">
                  <c:v>0.05</c:v>
                </c:pt>
                <c:pt idx="5">
                  <c:v>0.33</c:v>
                </c:pt>
              </c:numCache>
            </c:numRef>
          </c:val>
          <c:extLst>
            <c:ext xmlns:c16="http://schemas.microsoft.com/office/drawing/2014/chart" uri="{C3380CC4-5D6E-409C-BE32-E72D297353CC}">
              <c16:uniqueId val="{00000000-91C6-4C01-9DE4-633AFF89423C}"/>
            </c:ext>
          </c:extLst>
        </c:ser>
        <c:ser>
          <c:idx val="1"/>
          <c:order val="1"/>
          <c:tx>
            <c:strRef>
              <c:f>Musselburgh!$C$1728</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Musselburgh!$A$1729:$A$1734</c:f>
              <c:strCache>
                <c:ptCount val="6"/>
                <c:pt idx="0">
                  <c:v>No savings</c:v>
                </c:pt>
                <c:pt idx="1">
                  <c:v>Yes savings</c:v>
                </c:pt>
                <c:pt idx="2">
                  <c:v>Less than £1,000</c:v>
                </c:pt>
                <c:pt idx="3">
                  <c:v>£1,000 or more</c:v>
                </c:pt>
                <c:pt idx="4">
                  <c:v>Don't know</c:v>
                </c:pt>
                <c:pt idx="5">
                  <c:v>Refused</c:v>
                </c:pt>
              </c:strCache>
            </c:strRef>
          </c:cat>
          <c:val>
            <c:numRef>
              <c:f>Musselburgh!$C$1729:$C$1734</c:f>
              <c:numCache>
                <c:formatCode>0%</c:formatCode>
                <c:ptCount val="6"/>
                <c:pt idx="0">
                  <c:v>0.17</c:v>
                </c:pt>
                <c:pt idx="1">
                  <c:v>0.47</c:v>
                </c:pt>
                <c:pt idx="2" formatCode="General">
                  <c:v>0</c:v>
                </c:pt>
                <c:pt idx="3" formatCode="General">
                  <c:v>0</c:v>
                </c:pt>
                <c:pt idx="4" formatCode="General">
                  <c:v>0</c:v>
                </c:pt>
                <c:pt idx="5">
                  <c:v>0.36</c:v>
                </c:pt>
              </c:numCache>
            </c:numRef>
          </c:val>
          <c:extLst>
            <c:ext xmlns:c16="http://schemas.microsoft.com/office/drawing/2014/chart" uri="{C3380CC4-5D6E-409C-BE32-E72D297353CC}">
              <c16:uniqueId val="{00000001-91C6-4C01-9DE4-633AFF89423C}"/>
            </c:ext>
          </c:extLst>
        </c:ser>
        <c:dLbls>
          <c:dLblPos val="outEnd"/>
          <c:showLegendKey val="0"/>
          <c:showVal val="1"/>
          <c:showCatName val="0"/>
          <c:showSerName val="0"/>
          <c:showPercent val="0"/>
          <c:showBubbleSize val="0"/>
        </c:dLbls>
        <c:gapWidth val="219"/>
        <c:axId val="315389904"/>
        <c:axId val="315390296"/>
      </c:barChart>
      <c:catAx>
        <c:axId val="31538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5390296"/>
        <c:crosses val="autoZero"/>
        <c:auto val="1"/>
        <c:lblAlgn val="ctr"/>
        <c:lblOffset val="100"/>
        <c:noMultiLvlLbl val="0"/>
      </c:catAx>
      <c:valAx>
        <c:axId val="315390296"/>
        <c:scaling>
          <c:orientation val="minMax"/>
          <c:max val="1"/>
          <c:min val="0"/>
        </c:scaling>
        <c:delete val="1"/>
        <c:axPos val="l"/>
        <c:numFmt formatCode="0%" sourceLinked="1"/>
        <c:majorTickMark val="out"/>
        <c:minorTickMark val="none"/>
        <c:tickLblPos val="nextTo"/>
        <c:crossAx val="315389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Musselburgh!$B$7</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Musselburgh!$A$8:$A$12</c:f>
              <c:strCache>
                <c:ptCount val="5"/>
                <c:pt idx="0">
                  <c:v>Very good</c:v>
                </c:pt>
                <c:pt idx="1">
                  <c:v>Fairly good</c:v>
                </c:pt>
                <c:pt idx="2">
                  <c:v>Fairly poor</c:v>
                </c:pt>
                <c:pt idx="3">
                  <c:v>Very poor</c:v>
                </c:pt>
                <c:pt idx="4">
                  <c:v>No opinion</c:v>
                </c:pt>
              </c:strCache>
            </c:strRef>
          </c:cat>
          <c:val>
            <c:numRef>
              <c:f>Musselburgh!$B$8:$B$12</c:f>
              <c:numCache>
                <c:formatCode>0%</c:formatCode>
                <c:ptCount val="5"/>
                <c:pt idx="0">
                  <c:v>0.74</c:v>
                </c:pt>
                <c:pt idx="1">
                  <c:v>0.24</c:v>
                </c:pt>
                <c:pt idx="2">
                  <c:v>0.01</c:v>
                </c:pt>
                <c:pt idx="3">
                  <c:v>0.01</c:v>
                </c:pt>
                <c:pt idx="4">
                  <c:v>0</c:v>
                </c:pt>
              </c:numCache>
            </c:numRef>
          </c:val>
          <c:extLst>
            <c:ext xmlns:c16="http://schemas.microsoft.com/office/drawing/2014/chart" uri="{C3380CC4-5D6E-409C-BE32-E72D297353CC}">
              <c16:uniqueId val="{00000000-B80B-4A75-A96A-F54EC447A807}"/>
            </c:ext>
          </c:extLst>
        </c:ser>
        <c:ser>
          <c:idx val="1"/>
          <c:order val="1"/>
          <c:tx>
            <c:strRef>
              <c:f>Musselburgh!$C$7</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Musselburgh!$A$8:$A$12</c:f>
              <c:strCache>
                <c:ptCount val="5"/>
                <c:pt idx="0">
                  <c:v>Very good</c:v>
                </c:pt>
                <c:pt idx="1">
                  <c:v>Fairly good</c:v>
                </c:pt>
                <c:pt idx="2">
                  <c:v>Fairly poor</c:v>
                </c:pt>
                <c:pt idx="3">
                  <c:v>Very poor</c:v>
                </c:pt>
                <c:pt idx="4">
                  <c:v>No opinion</c:v>
                </c:pt>
              </c:strCache>
            </c:strRef>
          </c:cat>
          <c:val>
            <c:numRef>
              <c:f>Musselburgh!$C$8:$C$12</c:f>
              <c:numCache>
                <c:formatCode>0%</c:formatCode>
                <c:ptCount val="5"/>
                <c:pt idx="0">
                  <c:v>0.65</c:v>
                </c:pt>
                <c:pt idx="1">
                  <c:v>0.32</c:v>
                </c:pt>
                <c:pt idx="2">
                  <c:v>0.02</c:v>
                </c:pt>
                <c:pt idx="3">
                  <c:v>0</c:v>
                </c:pt>
                <c:pt idx="4" formatCode="General">
                  <c:v>0</c:v>
                </c:pt>
              </c:numCache>
            </c:numRef>
          </c:val>
          <c:extLst>
            <c:ext xmlns:c16="http://schemas.microsoft.com/office/drawing/2014/chart" uri="{C3380CC4-5D6E-409C-BE32-E72D297353CC}">
              <c16:uniqueId val="{00000001-B80B-4A75-A96A-F54EC447A807}"/>
            </c:ext>
          </c:extLst>
        </c:ser>
        <c:dLbls>
          <c:dLblPos val="outEnd"/>
          <c:showLegendKey val="0"/>
          <c:showVal val="1"/>
          <c:showCatName val="0"/>
          <c:showSerName val="0"/>
          <c:showPercent val="0"/>
          <c:showBubbleSize val="0"/>
        </c:dLbls>
        <c:gapWidth val="219"/>
        <c:overlap val="-27"/>
        <c:axId val="315615424"/>
        <c:axId val="315615816"/>
      </c:barChart>
      <c:catAx>
        <c:axId val="315615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5615816"/>
        <c:crosses val="autoZero"/>
        <c:auto val="1"/>
        <c:lblAlgn val="ctr"/>
        <c:lblOffset val="100"/>
        <c:noMultiLvlLbl val="0"/>
      </c:catAx>
      <c:valAx>
        <c:axId val="315615816"/>
        <c:scaling>
          <c:orientation val="minMax"/>
        </c:scaling>
        <c:delete val="1"/>
        <c:axPos val="l"/>
        <c:numFmt formatCode="0%" sourceLinked="1"/>
        <c:majorTickMark val="none"/>
        <c:minorTickMark val="none"/>
        <c:tickLblPos val="nextTo"/>
        <c:crossAx val="315615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Musselburgh!$B$19</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Musselburgh!$A$20:$A$23</c:f>
              <c:strCache>
                <c:ptCount val="4"/>
                <c:pt idx="0">
                  <c:v>Got a little/ much better</c:v>
                </c:pt>
                <c:pt idx="1">
                  <c:v>Stayed the same</c:v>
                </c:pt>
                <c:pt idx="2">
                  <c:v>Got a little/ much worse</c:v>
                </c:pt>
                <c:pt idx="3">
                  <c:v>Don't know</c:v>
                </c:pt>
              </c:strCache>
            </c:strRef>
          </c:cat>
          <c:val>
            <c:numRef>
              <c:f>Musselburgh!$B$20:$B$23</c:f>
              <c:numCache>
                <c:formatCode>0%</c:formatCode>
                <c:ptCount val="4"/>
                <c:pt idx="0">
                  <c:v>0.09</c:v>
                </c:pt>
                <c:pt idx="1">
                  <c:v>0.79</c:v>
                </c:pt>
                <c:pt idx="2">
                  <c:v>7.0000000000000007E-2</c:v>
                </c:pt>
                <c:pt idx="3">
                  <c:v>0.05</c:v>
                </c:pt>
              </c:numCache>
            </c:numRef>
          </c:val>
          <c:extLst>
            <c:ext xmlns:c16="http://schemas.microsoft.com/office/drawing/2014/chart" uri="{C3380CC4-5D6E-409C-BE32-E72D297353CC}">
              <c16:uniqueId val="{00000000-70C1-4C16-9BBA-8DDAA5F45D4B}"/>
            </c:ext>
          </c:extLst>
        </c:ser>
        <c:ser>
          <c:idx val="1"/>
          <c:order val="1"/>
          <c:tx>
            <c:strRef>
              <c:f>Musselburgh!$C$19</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Musselburgh!$A$20:$A$23</c:f>
              <c:strCache>
                <c:ptCount val="4"/>
                <c:pt idx="0">
                  <c:v>Got a little/ much better</c:v>
                </c:pt>
                <c:pt idx="1">
                  <c:v>Stayed the same</c:v>
                </c:pt>
                <c:pt idx="2">
                  <c:v>Got a little/ much worse</c:v>
                </c:pt>
                <c:pt idx="3">
                  <c:v>Don't know</c:v>
                </c:pt>
              </c:strCache>
            </c:strRef>
          </c:cat>
          <c:val>
            <c:numRef>
              <c:f>Musselburgh!$C$20:$C$23</c:f>
              <c:numCache>
                <c:formatCode>0%</c:formatCode>
                <c:ptCount val="4"/>
                <c:pt idx="0">
                  <c:v>0.1</c:v>
                </c:pt>
                <c:pt idx="1">
                  <c:v>0.76</c:v>
                </c:pt>
                <c:pt idx="2">
                  <c:v>0.09</c:v>
                </c:pt>
                <c:pt idx="3">
                  <c:v>0.04</c:v>
                </c:pt>
              </c:numCache>
            </c:numRef>
          </c:val>
          <c:extLst>
            <c:ext xmlns:c16="http://schemas.microsoft.com/office/drawing/2014/chart" uri="{C3380CC4-5D6E-409C-BE32-E72D297353CC}">
              <c16:uniqueId val="{00000001-70C1-4C16-9BBA-8DDAA5F45D4B}"/>
            </c:ext>
          </c:extLst>
        </c:ser>
        <c:dLbls>
          <c:dLblPos val="outEnd"/>
          <c:showLegendKey val="0"/>
          <c:showVal val="1"/>
          <c:showCatName val="0"/>
          <c:showSerName val="0"/>
          <c:showPercent val="0"/>
          <c:showBubbleSize val="0"/>
        </c:dLbls>
        <c:gapWidth val="219"/>
        <c:overlap val="-27"/>
        <c:axId val="315616600"/>
        <c:axId val="319926440"/>
      </c:barChart>
      <c:catAx>
        <c:axId val="315616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9926440"/>
        <c:crosses val="autoZero"/>
        <c:auto val="1"/>
        <c:lblAlgn val="ctr"/>
        <c:lblOffset val="100"/>
        <c:noMultiLvlLbl val="0"/>
      </c:catAx>
      <c:valAx>
        <c:axId val="319926440"/>
        <c:scaling>
          <c:orientation val="minMax"/>
        </c:scaling>
        <c:delete val="1"/>
        <c:axPos val="l"/>
        <c:numFmt formatCode="0%" sourceLinked="1"/>
        <c:majorTickMark val="none"/>
        <c:minorTickMark val="none"/>
        <c:tickLblPos val="nextTo"/>
        <c:crossAx val="315616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Musselburgh!$B$19</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Musselburgh!$A$20:$A$23</c:f>
              <c:strCache>
                <c:ptCount val="4"/>
                <c:pt idx="0">
                  <c:v>Got a little/ much better</c:v>
                </c:pt>
                <c:pt idx="1">
                  <c:v>Stayed the same</c:v>
                </c:pt>
                <c:pt idx="2">
                  <c:v>Got a little/ much worse</c:v>
                </c:pt>
                <c:pt idx="3">
                  <c:v>Don't know</c:v>
                </c:pt>
              </c:strCache>
            </c:strRef>
          </c:cat>
          <c:val>
            <c:numRef>
              <c:f>Musselburgh!$B$20:$B$23</c:f>
              <c:numCache>
                <c:formatCode>0%</c:formatCode>
                <c:ptCount val="4"/>
                <c:pt idx="0">
                  <c:v>0.09</c:v>
                </c:pt>
                <c:pt idx="1">
                  <c:v>0.79</c:v>
                </c:pt>
                <c:pt idx="2">
                  <c:v>7.0000000000000007E-2</c:v>
                </c:pt>
                <c:pt idx="3">
                  <c:v>0.05</c:v>
                </c:pt>
              </c:numCache>
            </c:numRef>
          </c:val>
          <c:extLst>
            <c:ext xmlns:c16="http://schemas.microsoft.com/office/drawing/2014/chart" uri="{C3380CC4-5D6E-409C-BE32-E72D297353CC}">
              <c16:uniqueId val="{00000000-7384-4EFF-87ED-9994FE613DD6}"/>
            </c:ext>
          </c:extLst>
        </c:ser>
        <c:ser>
          <c:idx val="1"/>
          <c:order val="1"/>
          <c:tx>
            <c:strRef>
              <c:f>Musselburgh!$C$19</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Musselburgh!$A$20:$A$23</c:f>
              <c:strCache>
                <c:ptCount val="4"/>
                <c:pt idx="0">
                  <c:v>Got a little/ much better</c:v>
                </c:pt>
                <c:pt idx="1">
                  <c:v>Stayed the same</c:v>
                </c:pt>
                <c:pt idx="2">
                  <c:v>Got a little/ much worse</c:v>
                </c:pt>
                <c:pt idx="3">
                  <c:v>Don't know</c:v>
                </c:pt>
              </c:strCache>
            </c:strRef>
          </c:cat>
          <c:val>
            <c:numRef>
              <c:f>Musselburgh!$C$20:$C$23</c:f>
              <c:numCache>
                <c:formatCode>0%</c:formatCode>
                <c:ptCount val="4"/>
                <c:pt idx="0">
                  <c:v>0.1</c:v>
                </c:pt>
                <c:pt idx="1">
                  <c:v>0.76</c:v>
                </c:pt>
                <c:pt idx="2">
                  <c:v>0.09</c:v>
                </c:pt>
                <c:pt idx="3">
                  <c:v>0.04</c:v>
                </c:pt>
              </c:numCache>
            </c:numRef>
          </c:val>
          <c:extLst>
            <c:ext xmlns:c16="http://schemas.microsoft.com/office/drawing/2014/chart" uri="{C3380CC4-5D6E-409C-BE32-E72D297353CC}">
              <c16:uniqueId val="{00000001-7384-4EFF-87ED-9994FE613DD6}"/>
            </c:ext>
          </c:extLst>
        </c:ser>
        <c:dLbls>
          <c:dLblPos val="outEnd"/>
          <c:showLegendKey val="0"/>
          <c:showVal val="1"/>
          <c:showCatName val="0"/>
          <c:showSerName val="0"/>
          <c:showPercent val="0"/>
          <c:showBubbleSize val="0"/>
        </c:dLbls>
        <c:gapWidth val="219"/>
        <c:overlap val="-27"/>
        <c:axId val="319927224"/>
        <c:axId val="319927616"/>
      </c:barChart>
      <c:catAx>
        <c:axId val="319927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9927616"/>
        <c:crosses val="autoZero"/>
        <c:auto val="1"/>
        <c:lblAlgn val="ctr"/>
        <c:lblOffset val="100"/>
        <c:noMultiLvlLbl val="0"/>
      </c:catAx>
      <c:valAx>
        <c:axId val="319927616"/>
        <c:scaling>
          <c:orientation val="minMax"/>
        </c:scaling>
        <c:delete val="1"/>
        <c:axPos val="l"/>
        <c:numFmt formatCode="0%" sourceLinked="1"/>
        <c:majorTickMark val="none"/>
        <c:minorTickMark val="none"/>
        <c:tickLblPos val="nextTo"/>
        <c:crossAx val="319927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Musselburgh!$B$44</c:f>
              <c:strCache>
                <c:ptCount val="1"/>
                <c:pt idx="0">
                  <c:v>East Lothian (n=1563)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Musselburgh!$A$45:$A$49</c:f>
              <c:strCache>
                <c:ptCount val="5"/>
                <c:pt idx="0">
                  <c:v>Very good</c:v>
                </c:pt>
                <c:pt idx="1">
                  <c:v>Fairly good</c:v>
                </c:pt>
                <c:pt idx="2">
                  <c:v>Fairly poor</c:v>
                </c:pt>
                <c:pt idx="3">
                  <c:v>Very poor</c:v>
                </c:pt>
                <c:pt idx="4">
                  <c:v>No opinion</c:v>
                </c:pt>
              </c:strCache>
            </c:strRef>
          </c:cat>
          <c:val>
            <c:numRef>
              <c:f>Musselburgh!$B$45:$B$49</c:f>
              <c:numCache>
                <c:formatCode>0%</c:formatCode>
                <c:ptCount val="5"/>
                <c:pt idx="0">
                  <c:v>0.72</c:v>
                </c:pt>
                <c:pt idx="1">
                  <c:v>0.27</c:v>
                </c:pt>
                <c:pt idx="2">
                  <c:v>0.01</c:v>
                </c:pt>
                <c:pt idx="3">
                  <c:v>0</c:v>
                </c:pt>
                <c:pt idx="4">
                  <c:v>0</c:v>
                </c:pt>
              </c:numCache>
            </c:numRef>
          </c:val>
          <c:extLst>
            <c:ext xmlns:c16="http://schemas.microsoft.com/office/drawing/2014/chart" uri="{C3380CC4-5D6E-409C-BE32-E72D297353CC}">
              <c16:uniqueId val="{00000000-03A6-44FF-9FF6-F7BBA2B017F8}"/>
            </c:ext>
          </c:extLst>
        </c:ser>
        <c:ser>
          <c:idx val="1"/>
          <c:order val="1"/>
          <c:tx>
            <c:strRef>
              <c:f>Musselburgh!$C$44</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Musselburgh!$A$45:$A$49</c:f>
              <c:strCache>
                <c:ptCount val="5"/>
                <c:pt idx="0">
                  <c:v>Very good</c:v>
                </c:pt>
                <c:pt idx="1">
                  <c:v>Fairly good</c:v>
                </c:pt>
                <c:pt idx="2">
                  <c:v>Fairly poor</c:v>
                </c:pt>
                <c:pt idx="3">
                  <c:v>Very poor</c:v>
                </c:pt>
                <c:pt idx="4">
                  <c:v>No opinion</c:v>
                </c:pt>
              </c:strCache>
            </c:strRef>
          </c:cat>
          <c:val>
            <c:numRef>
              <c:f>Musselburgh!$C$45:$C$49</c:f>
              <c:numCache>
                <c:formatCode>0%</c:formatCode>
                <c:ptCount val="5"/>
                <c:pt idx="0">
                  <c:v>0.62</c:v>
                </c:pt>
                <c:pt idx="1">
                  <c:v>0.37</c:v>
                </c:pt>
                <c:pt idx="2">
                  <c:v>0.01</c:v>
                </c:pt>
                <c:pt idx="3" formatCode="General">
                  <c:v>0</c:v>
                </c:pt>
                <c:pt idx="4" formatCode="General">
                  <c:v>0</c:v>
                </c:pt>
              </c:numCache>
            </c:numRef>
          </c:val>
          <c:extLst>
            <c:ext xmlns:c16="http://schemas.microsoft.com/office/drawing/2014/chart" uri="{C3380CC4-5D6E-409C-BE32-E72D297353CC}">
              <c16:uniqueId val="{00000001-03A6-44FF-9FF6-F7BBA2B017F8}"/>
            </c:ext>
          </c:extLst>
        </c:ser>
        <c:dLbls>
          <c:dLblPos val="outEnd"/>
          <c:showLegendKey val="0"/>
          <c:showVal val="1"/>
          <c:showCatName val="0"/>
          <c:showSerName val="0"/>
          <c:showPercent val="0"/>
          <c:showBubbleSize val="0"/>
        </c:dLbls>
        <c:gapWidth val="219"/>
        <c:overlap val="-27"/>
        <c:axId val="423739040"/>
        <c:axId val="423739432"/>
      </c:barChart>
      <c:catAx>
        <c:axId val="423739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3739432"/>
        <c:crosses val="autoZero"/>
        <c:auto val="1"/>
        <c:lblAlgn val="ctr"/>
        <c:lblOffset val="100"/>
        <c:noMultiLvlLbl val="0"/>
      </c:catAx>
      <c:valAx>
        <c:axId val="423739432"/>
        <c:scaling>
          <c:orientation val="minMax"/>
        </c:scaling>
        <c:delete val="1"/>
        <c:axPos val="l"/>
        <c:numFmt formatCode="0%" sourceLinked="1"/>
        <c:majorTickMark val="none"/>
        <c:minorTickMark val="none"/>
        <c:tickLblPos val="nextTo"/>
        <c:crossAx val="423739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Musselburgh!$B$251</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Musselburgh!$A$252:$A$257</c:f>
              <c:strCache>
                <c:ptCount val="6"/>
                <c:pt idx="0">
                  <c:v>Very safe</c:v>
                </c:pt>
                <c:pt idx="1">
                  <c:v>Fairly safe</c:v>
                </c:pt>
                <c:pt idx="2">
                  <c:v>A bit unsafe</c:v>
                </c:pt>
                <c:pt idx="3">
                  <c:v>Very unsafe</c:v>
                </c:pt>
                <c:pt idx="4">
                  <c:v>Don't know</c:v>
                </c:pt>
                <c:pt idx="5">
                  <c:v>Not applicable</c:v>
                </c:pt>
              </c:strCache>
            </c:strRef>
          </c:cat>
          <c:val>
            <c:numRef>
              <c:f>Musselburgh!$B$252:$B$257</c:f>
              <c:numCache>
                <c:formatCode>0%</c:formatCode>
                <c:ptCount val="6"/>
                <c:pt idx="0">
                  <c:v>0.51</c:v>
                </c:pt>
                <c:pt idx="1">
                  <c:v>0.34</c:v>
                </c:pt>
                <c:pt idx="2">
                  <c:v>0.06</c:v>
                </c:pt>
                <c:pt idx="3">
                  <c:v>0.02</c:v>
                </c:pt>
                <c:pt idx="4">
                  <c:v>0.02</c:v>
                </c:pt>
                <c:pt idx="5">
                  <c:v>0.05</c:v>
                </c:pt>
              </c:numCache>
            </c:numRef>
          </c:val>
          <c:extLst>
            <c:ext xmlns:c16="http://schemas.microsoft.com/office/drawing/2014/chart" uri="{C3380CC4-5D6E-409C-BE32-E72D297353CC}">
              <c16:uniqueId val="{00000000-FD71-4852-9158-52633F973BEC}"/>
            </c:ext>
          </c:extLst>
        </c:ser>
        <c:ser>
          <c:idx val="1"/>
          <c:order val="1"/>
          <c:tx>
            <c:strRef>
              <c:f>Musselburgh!$C$251</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Musselburgh!$A$252:$A$257</c:f>
              <c:strCache>
                <c:ptCount val="6"/>
                <c:pt idx="0">
                  <c:v>Very safe</c:v>
                </c:pt>
                <c:pt idx="1">
                  <c:v>Fairly safe</c:v>
                </c:pt>
                <c:pt idx="2">
                  <c:v>A bit unsafe</c:v>
                </c:pt>
                <c:pt idx="3">
                  <c:v>Very unsafe</c:v>
                </c:pt>
                <c:pt idx="4">
                  <c:v>Don't know</c:v>
                </c:pt>
                <c:pt idx="5">
                  <c:v>Not applicable</c:v>
                </c:pt>
              </c:strCache>
            </c:strRef>
          </c:cat>
          <c:val>
            <c:numRef>
              <c:f>Musselburgh!$C$252:$C$257</c:f>
              <c:numCache>
                <c:formatCode>0%</c:formatCode>
                <c:ptCount val="6"/>
                <c:pt idx="0">
                  <c:v>0.36</c:v>
                </c:pt>
                <c:pt idx="1">
                  <c:v>0.44</c:v>
                </c:pt>
                <c:pt idx="2">
                  <c:v>0.06</c:v>
                </c:pt>
                <c:pt idx="3">
                  <c:v>0.02</c:v>
                </c:pt>
                <c:pt idx="4">
                  <c:v>0.01</c:v>
                </c:pt>
                <c:pt idx="5">
                  <c:v>0.1</c:v>
                </c:pt>
              </c:numCache>
            </c:numRef>
          </c:val>
          <c:extLst>
            <c:ext xmlns:c16="http://schemas.microsoft.com/office/drawing/2014/chart" uri="{C3380CC4-5D6E-409C-BE32-E72D297353CC}">
              <c16:uniqueId val="{00000001-FD71-4852-9158-52633F973BEC}"/>
            </c:ext>
          </c:extLst>
        </c:ser>
        <c:dLbls>
          <c:dLblPos val="outEnd"/>
          <c:showLegendKey val="0"/>
          <c:showVal val="1"/>
          <c:showCatName val="0"/>
          <c:showSerName val="0"/>
          <c:showPercent val="0"/>
          <c:showBubbleSize val="0"/>
        </c:dLbls>
        <c:gapWidth val="219"/>
        <c:overlap val="-27"/>
        <c:axId val="423740216"/>
        <c:axId val="423740608"/>
      </c:barChart>
      <c:catAx>
        <c:axId val="423740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3740608"/>
        <c:crosses val="autoZero"/>
        <c:auto val="1"/>
        <c:lblAlgn val="ctr"/>
        <c:lblOffset val="100"/>
        <c:noMultiLvlLbl val="0"/>
      </c:catAx>
      <c:valAx>
        <c:axId val="423740608"/>
        <c:scaling>
          <c:orientation val="minMax"/>
        </c:scaling>
        <c:delete val="1"/>
        <c:axPos val="l"/>
        <c:numFmt formatCode="0%" sourceLinked="1"/>
        <c:majorTickMark val="none"/>
        <c:minorTickMark val="none"/>
        <c:tickLblPos val="nextTo"/>
        <c:crossAx val="423740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Musselburgh!$B$264</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Musselburgh!$A$265:$A$269</c:f>
              <c:strCache>
                <c:ptCount val="5"/>
                <c:pt idx="0">
                  <c:v>A great deal</c:v>
                </c:pt>
                <c:pt idx="1">
                  <c:v>A fair amount</c:v>
                </c:pt>
                <c:pt idx="2">
                  <c:v>Not very much</c:v>
                </c:pt>
                <c:pt idx="3">
                  <c:v>Not at all</c:v>
                </c:pt>
                <c:pt idx="4">
                  <c:v>Don't know</c:v>
                </c:pt>
              </c:strCache>
            </c:strRef>
          </c:cat>
          <c:val>
            <c:numRef>
              <c:f>Musselburgh!$B$265:$B$269</c:f>
              <c:numCache>
                <c:formatCode>0%</c:formatCode>
                <c:ptCount val="5"/>
                <c:pt idx="0">
                  <c:v>0.01</c:v>
                </c:pt>
                <c:pt idx="1">
                  <c:v>0.04</c:v>
                </c:pt>
                <c:pt idx="2">
                  <c:v>0.38</c:v>
                </c:pt>
                <c:pt idx="3">
                  <c:v>0.55000000000000004</c:v>
                </c:pt>
                <c:pt idx="4">
                  <c:v>0.01</c:v>
                </c:pt>
              </c:numCache>
            </c:numRef>
          </c:val>
          <c:extLst>
            <c:ext xmlns:c16="http://schemas.microsoft.com/office/drawing/2014/chart" uri="{C3380CC4-5D6E-409C-BE32-E72D297353CC}">
              <c16:uniqueId val="{00000000-7A4C-4B67-A138-BF4A8E8A07F4}"/>
            </c:ext>
          </c:extLst>
        </c:ser>
        <c:ser>
          <c:idx val="1"/>
          <c:order val="1"/>
          <c:tx>
            <c:strRef>
              <c:f>Musselburgh!$C$264</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Musselburgh!$A$265:$A$269</c:f>
              <c:strCache>
                <c:ptCount val="5"/>
                <c:pt idx="0">
                  <c:v>A great deal</c:v>
                </c:pt>
                <c:pt idx="1">
                  <c:v>A fair amount</c:v>
                </c:pt>
                <c:pt idx="2">
                  <c:v>Not very much</c:v>
                </c:pt>
                <c:pt idx="3">
                  <c:v>Not at all</c:v>
                </c:pt>
                <c:pt idx="4">
                  <c:v>Don't know</c:v>
                </c:pt>
              </c:strCache>
            </c:strRef>
          </c:cat>
          <c:val>
            <c:numRef>
              <c:f>Musselburgh!$C$265:$C$269</c:f>
              <c:numCache>
                <c:formatCode>0%</c:formatCode>
                <c:ptCount val="5"/>
                <c:pt idx="0">
                  <c:v>0.01</c:v>
                </c:pt>
                <c:pt idx="1">
                  <c:v>0.06</c:v>
                </c:pt>
                <c:pt idx="2">
                  <c:v>0.56999999999999995</c:v>
                </c:pt>
                <c:pt idx="3">
                  <c:v>0.35</c:v>
                </c:pt>
                <c:pt idx="4">
                  <c:v>0.01</c:v>
                </c:pt>
              </c:numCache>
            </c:numRef>
          </c:val>
          <c:extLst>
            <c:ext xmlns:c16="http://schemas.microsoft.com/office/drawing/2014/chart" uri="{C3380CC4-5D6E-409C-BE32-E72D297353CC}">
              <c16:uniqueId val="{00000001-7A4C-4B67-A138-BF4A8E8A07F4}"/>
            </c:ext>
          </c:extLst>
        </c:ser>
        <c:dLbls>
          <c:dLblPos val="outEnd"/>
          <c:showLegendKey val="0"/>
          <c:showVal val="1"/>
          <c:showCatName val="0"/>
          <c:showSerName val="0"/>
          <c:showPercent val="0"/>
          <c:showBubbleSize val="0"/>
        </c:dLbls>
        <c:gapWidth val="219"/>
        <c:overlap val="-27"/>
        <c:axId val="255793256"/>
        <c:axId val="255793648"/>
      </c:barChart>
      <c:catAx>
        <c:axId val="255793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55793648"/>
        <c:crosses val="autoZero"/>
        <c:auto val="1"/>
        <c:lblAlgn val="ctr"/>
        <c:lblOffset val="100"/>
        <c:noMultiLvlLbl val="0"/>
      </c:catAx>
      <c:valAx>
        <c:axId val="255793648"/>
        <c:scaling>
          <c:orientation val="minMax"/>
        </c:scaling>
        <c:delete val="1"/>
        <c:axPos val="l"/>
        <c:numFmt formatCode="0%" sourceLinked="1"/>
        <c:majorTickMark val="none"/>
        <c:minorTickMark val="none"/>
        <c:tickLblPos val="nextTo"/>
        <c:crossAx val="255793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Musselburgh!$B$276</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Musselburgh!$A$277:$A$280</c:f>
              <c:strCache>
                <c:ptCount val="4"/>
                <c:pt idx="0">
                  <c:v>More/ gone up</c:v>
                </c:pt>
                <c:pt idx="1">
                  <c:v>About the same</c:v>
                </c:pt>
                <c:pt idx="2">
                  <c:v>Less/ gone down</c:v>
                </c:pt>
                <c:pt idx="3">
                  <c:v>Don't know</c:v>
                </c:pt>
              </c:strCache>
            </c:strRef>
          </c:cat>
          <c:val>
            <c:numRef>
              <c:f>Musselburgh!$B$277:$B$280</c:f>
              <c:numCache>
                <c:formatCode>0%</c:formatCode>
                <c:ptCount val="4"/>
                <c:pt idx="0">
                  <c:v>0.09</c:v>
                </c:pt>
                <c:pt idx="1">
                  <c:v>0.81</c:v>
                </c:pt>
                <c:pt idx="2">
                  <c:v>0.01</c:v>
                </c:pt>
                <c:pt idx="3">
                  <c:v>0.09</c:v>
                </c:pt>
              </c:numCache>
            </c:numRef>
          </c:val>
          <c:extLst>
            <c:ext xmlns:c16="http://schemas.microsoft.com/office/drawing/2014/chart" uri="{C3380CC4-5D6E-409C-BE32-E72D297353CC}">
              <c16:uniqueId val="{00000000-E4DA-4F85-AD51-949334E8B81D}"/>
            </c:ext>
          </c:extLst>
        </c:ser>
        <c:ser>
          <c:idx val="1"/>
          <c:order val="1"/>
          <c:tx>
            <c:strRef>
              <c:f>Musselburgh!$C$276</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Musselburgh!$A$277:$A$280</c:f>
              <c:strCache>
                <c:ptCount val="4"/>
                <c:pt idx="0">
                  <c:v>More/ gone up</c:v>
                </c:pt>
                <c:pt idx="1">
                  <c:v>About the same</c:v>
                </c:pt>
                <c:pt idx="2">
                  <c:v>Less/ gone down</c:v>
                </c:pt>
                <c:pt idx="3">
                  <c:v>Don't know</c:v>
                </c:pt>
              </c:strCache>
            </c:strRef>
          </c:cat>
          <c:val>
            <c:numRef>
              <c:f>Musselburgh!$C$277:$C$280</c:f>
              <c:numCache>
                <c:formatCode>0%</c:formatCode>
                <c:ptCount val="4"/>
                <c:pt idx="0">
                  <c:v>0.15</c:v>
                </c:pt>
                <c:pt idx="1">
                  <c:v>0.76</c:v>
                </c:pt>
                <c:pt idx="2">
                  <c:v>0.01</c:v>
                </c:pt>
                <c:pt idx="3">
                  <c:v>0.08</c:v>
                </c:pt>
              </c:numCache>
            </c:numRef>
          </c:val>
          <c:extLst>
            <c:ext xmlns:c16="http://schemas.microsoft.com/office/drawing/2014/chart" uri="{C3380CC4-5D6E-409C-BE32-E72D297353CC}">
              <c16:uniqueId val="{00000001-E4DA-4F85-AD51-949334E8B81D}"/>
            </c:ext>
          </c:extLst>
        </c:ser>
        <c:dLbls>
          <c:dLblPos val="outEnd"/>
          <c:showLegendKey val="0"/>
          <c:showVal val="1"/>
          <c:showCatName val="0"/>
          <c:showSerName val="0"/>
          <c:showPercent val="0"/>
          <c:showBubbleSize val="0"/>
        </c:dLbls>
        <c:gapWidth val="219"/>
        <c:overlap val="-27"/>
        <c:axId val="255794432"/>
        <c:axId val="426670048"/>
      </c:barChart>
      <c:catAx>
        <c:axId val="255794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6670048"/>
        <c:crosses val="autoZero"/>
        <c:auto val="1"/>
        <c:lblAlgn val="ctr"/>
        <c:lblOffset val="100"/>
        <c:noMultiLvlLbl val="0"/>
      </c:catAx>
      <c:valAx>
        <c:axId val="426670048"/>
        <c:scaling>
          <c:orientation val="minMax"/>
        </c:scaling>
        <c:delete val="1"/>
        <c:axPos val="l"/>
        <c:numFmt formatCode="0%" sourceLinked="1"/>
        <c:majorTickMark val="none"/>
        <c:minorTickMark val="none"/>
        <c:tickLblPos val="nextTo"/>
        <c:crossAx val="255794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11083104525478986"/>
          <c:w val="0.93675876879026487"/>
          <c:h val="0.50350768113639977"/>
        </c:manualLayout>
      </c:layout>
      <c:barChart>
        <c:barDir val="col"/>
        <c:grouping val="clustered"/>
        <c:varyColors val="0"/>
        <c:ser>
          <c:idx val="0"/>
          <c:order val="0"/>
          <c:tx>
            <c:strRef>
              <c:f>Musselburgh!$B$1588</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Musselburgh!$A$1589:$A$1595</c:f>
              <c:strCache>
                <c:ptCount val="7"/>
                <c:pt idx="0">
                  <c:v>Owned outright</c:v>
                </c:pt>
                <c:pt idx="1">
                  <c:v>Buying on mortgage</c:v>
                </c:pt>
                <c:pt idx="2">
                  <c:v>Rented from the Council</c:v>
                </c:pt>
                <c:pt idx="3">
                  <c:v>Rented from other housing association/ housing co-operative</c:v>
                </c:pt>
                <c:pt idx="4">
                  <c:v>Rented from private landlord</c:v>
                </c:pt>
                <c:pt idx="5">
                  <c:v>Shared ownership</c:v>
                </c:pt>
                <c:pt idx="6">
                  <c:v>Other</c:v>
                </c:pt>
              </c:strCache>
            </c:strRef>
          </c:cat>
          <c:val>
            <c:numRef>
              <c:f>Musselburgh!$B$1589:$B$1595</c:f>
              <c:numCache>
                <c:formatCode>0%</c:formatCode>
                <c:ptCount val="7"/>
                <c:pt idx="0">
                  <c:v>0.27</c:v>
                </c:pt>
                <c:pt idx="1">
                  <c:v>0.37</c:v>
                </c:pt>
                <c:pt idx="2">
                  <c:v>0.2</c:v>
                </c:pt>
                <c:pt idx="3">
                  <c:v>0.06</c:v>
                </c:pt>
                <c:pt idx="4">
                  <c:v>0.08</c:v>
                </c:pt>
                <c:pt idx="5">
                  <c:v>0.01</c:v>
                </c:pt>
                <c:pt idx="6">
                  <c:v>0</c:v>
                </c:pt>
              </c:numCache>
            </c:numRef>
          </c:val>
          <c:extLst>
            <c:ext xmlns:c16="http://schemas.microsoft.com/office/drawing/2014/chart" uri="{C3380CC4-5D6E-409C-BE32-E72D297353CC}">
              <c16:uniqueId val="{00000000-D12E-4331-B683-0EFFB69A0951}"/>
            </c:ext>
          </c:extLst>
        </c:ser>
        <c:ser>
          <c:idx val="1"/>
          <c:order val="1"/>
          <c:tx>
            <c:strRef>
              <c:f>Musselburgh!$C$1588</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Musselburgh!$A$1589:$A$1595</c:f>
              <c:strCache>
                <c:ptCount val="7"/>
                <c:pt idx="0">
                  <c:v>Owned outright</c:v>
                </c:pt>
                <c:pt idx="1">
                  <c:v>Buying on mortgage</c:v>
                </c:pt>
                <c:pt idx="2">
                  <c:v>Rented from the Council</c:v>
                </c:pt>
                <c:pt idx="3">
                  <c:v>Rented from other housing association/ housing co-operative</c:v>
                </c:pt>
                <c:pt idx="4">
                  <c:v>Rented from private landlord</c:v>
                </c:pt>
                <c:pt idx="5">
                  <c:v>Shared ownership</c:v>
                </c:pt>
                <c:pt idx="6">
                  <c:v>Other</c:v>
                </c:pt>
              </c:strCache>
            </c:strRef>
          </c:cat>
          <c:val>
            <c:numRef>
              <c:f>Musselburgh!$C$1589:$C$1595</c:f>
              <c:numCache>
                <c:formatCode>0%</c:formatCode>
                <c:ptCount val="7"/>
                <c:pt idx="0">
                  <c:v>0.28999999999999998</c:v>
                </c:pt>
                <c:pt idx="1">
                  <c:v>0.32</c:v>
                </c:pt>
                <c:pt idx="2">
                  <c:v>0.22</c:v>
                </c:pt>
                <c:pt idx="3">
                  <c:v>0.04</c:v>
                </c:pt>
                <c:pt idx="4">
                  <c:v>0.11</c:v>
                </c:pt>
                <c:pt idx="5">
                  <c:v>0.03</c:v>
                </c:pt>
                <c:pt idx="6" formatCode="General">
                  <c:v>0</c:v>
                </c:pt>
              </c:numCache>
            </c:numRef>
          </c:val>
          <c:extLst>
            <c:ext xmlns:c16="http://schemas.microsoft.com/office/drawing/2014/chart" uri="{C3380CC4-5D6E-409C-BE32-E72D297353CC}">
              <c16:uniqueId val="{00000001-D12E-4331-B683-0EFFB69A0951}"/>
            </c:ext>
          </c:extLst>
        </c:ser>
        <c:dLbls>
          <c:dLblPos val="outEnd"/>
          <c:showLegendKey val="0"/>
          <c:showVal val="1"/>
          <c:showCatName val="0"/>
          <c:showSerName val="0"/>
          <c:showPercent val="0"/>
          <c:showBubbleSize val="0"/>
        </c:dLbls>
        <c:gapWidth val="219"/>
        <c:axId val="321091576"/>
        <c:axId val="321091968"/>
      </c:barChart>
      <c:catAx>
        <c:axId val="321091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21091968"/>
        <c:crosses val="autoZero"/>
        <c:auto val="1"/>
        <c:lblAlgn val="ctr"/>
        <c:lblOffset val="100"/>
        <c:noMultiLvlLbl val="0"/>
      </c:catAx>
      <c:valAx>
        <c:axId val="321091968"/>
        <c:scaling>
          <c:orientation val="minMax"/>
          <c:max val="1"/>
          <c:min val="0"/>
        </c:scaling>
        <c:delete val="1"/>
        <c:axPos val="l"/>
        <c:numFmt formatCode="0%" sourceLinked="1"/>
        <c:majorTickMark val="out"/>
        <c:minorTickMark val="none"/>
        <c:tickLblPos val="nextTo"/>
        <c:crossAx val="321091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Musselburgh!$B$289</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Musselburgh!$A$290:$A$295</c:f>
              <c:strCache>
                <c:ptCount val="6"/>
                <c:pt idx="0">
                  <c:v>A lot more confident</c:v>
                </c:pt>
                <c:pt idx="1">
                  <c:v>A little more confident</c:v>
                </c:pt>
                <c:pt idx="2">
                  <c:v>About the same confidence</c:v>
                </c:pt>
                <c:pt idx="3">
                  <c:v>A little less confident</c:v>
                </c:pt>
                <c:pt idx="4">
                  <c:v>A lot less confident</c:v>
                </c:pt>
                <c:pt idx="5">
                  <c:v>Don't know</c:v>
                </c:pt>
              </c:strCache>
            </c:strRef>
          </c:cat>
          <c:val>
            <c:numRef>
              <c:f>Musselburgh!$B$290:$B$295</c:f>
              <c:numCache>
                <c:formatCode>0%</c:formatCode>
                <c:ptCount val="6"/>
                <c:pt idx="0">
                  <c:v>0</c:v>
                </c:pt>
                <c:pt idx="1">
                  <c:v>0.02</c:v>
                </c:pt>
                <c:pt idx="2">
                  <c:v>0.79</c:v>
                </c:pt>
                <c:pt idx="3">
                  <c:v>0.05</c:v>
                </c:pt>
                <c:pt idx="4">
                  <c:v>0.02</c:v>
                </c:pt>
                <c:pt idx="5">
                  <c:v>0.11</c:v>
                </c:pt>
              </c:numCache>
            </c:numRef>
          </c:val>
          <c:extLst>
            <c:ext xmlns:c16="http://schemas.microsoft.com/office/drawing/2014/chart" uri="{C3380CC4-5D6E-409C-BE32-E72D297353CC}">
              <c16:uniqueId val="{00000000-CDCB-4B0B-9FA7-A416B92B1C2B}"/>
            </c:ext>
          </c:extLst>
        </c:ser>
        <c:ser>
          <c:idx val="1"/>
          <c:order val="1"/>
          <c:tx>
            <c:strRef>
              <c:f>Musselburgh!$C$289</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Musselburgh!$A$290:$A$295</c:f>
              <c:strCache>
                <c:ptCount val="6"/>
                <c:pt idx="0">
                  <c:v>A lot more confident</c:v>
                </c:pt>
                <c:pt idx="1">
                  <c:v>A little more confident</c:v>
                </c:pt>
                <c:pt idx="2">
                  <c:v>About the same confidence</c:v>
                </c:pt>
                <c:pt idx="3">
                  <c:v>A little less confident</c:v>
                </c:pt>
                <c:pt idx="4">
                  <c:v>A lot less confident</c:v>
                </c:pt>
                <c:pt idx="5">
                  <c:v>Don't know</c:v>
                </c:pt>
              </c:strCache>
            </c:strRef>
          </c:cat>
          <c:val>
            <c:numRef>
              <c:f>Musselburgh!$C$290:$C$295</c:f>
              <c:numCache>
                <c:formatCode>0%</c:formatCode>
                <c:ptCount val="6"/>
                <c:pt idx="0" formatCode="General">
                  <c:v>0</c:v>
                </c:pt>
                <c:pt idx="1">
                  <c:v>0.03</c:v>
                </c:pt>
                <c:pt idx="2">
                  <c:v>0.92</c:v>
                </c:pt>
                <c:pt idx="3">
                  <c:v>0.04</c:v>
                </c:pt>
                <c:pt idx="4">
                  <c:v>0</c:v>
                </c:pt>
                <c:pt idx="5">
                  <c:v>0.01</c:v>
                </c:pt>
              </c:numCache>
            </c:numRef>
          </c:val>
          <c:extLst>
            <c:ext xmlns:c16="http://schemas.microsoft.com/office/drawing/2014/chart" uri="{C3380CC4-5D6E-409C-BE32-E72D297353CC}">
              <c16:uniqueId val="{00000001-CDCB-4B0B-9FA7-A416B92B1C2B}"/>
            </c:ext>
          </c:extLst>
        </c:ser>
        <c:dLbls>
          <c:dLblPos val="outEnd"/>
          <c:showLegendKey val="0"/>
          <c:showVal val="1"/>
          <c:showCatName val="0"/>
          <c:showSerName val="0"/>
          <c:showPercent val="0"/>
          <c:showBubbleSize val="0"/>
        </c:dLbls>
        <c:gapWidth val="219"/>
        <c:overlap val="-27"/>
        <c:axId val="426670832"/>
        <c:axId val="426671224"/>
      </c:barChart>
      <c:catAx>
        <c:axId val="426670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6671224"/>
        <c:crosses val="autoZero"/>
        <c:auto val="1"/>
        <c:lblAlgn val="ctr"/>
        <c:lblOffset val="100"/>
        <c:noMultiLvlLbl val="0"/>
      </c:catAx>
      <c:valAx>
        <c:axId val="426671224"/>
        <c:scaling>
          <c:orientation val="minMax"/>
        </c:scaling>
        <c:delete val="1"/>
        <c:axPos val="l"/>
        <c:numFmt formatCode="0%" sourceLinked="1"/>
        <c:majorTickMark val="none"/>
        <c:minorTickMark val="none"/>
        <c:tickLblPos val="nextTo"/>
        <c:crossAx val="426670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Musselburgh!$B$302</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Musselburgh!$A$303:$A$306</c:f>
              <c:strCache>
                <c:ptCount val="4"/>
                <c:pt idx="0">
                  <c:v>More/ gone up</c:v>
                </c:pt>
                <c:pt idx="1">
                  <c:v>About the same</c:v>
                </c:pt>
                <c:pt idx="2">
                  <c:v>Less/ gone down</c:v>
                </c:pt>
                <c:pt idx="3">
                  <c:v>Don't know</c:v>
                </c:pt>
              </c:strCache>
            </c:strRef>
          </c:cat>
          <c:val>
            <c:numRef>
              <c:f>Musselburgh!$B$303:$B$306</c:f>
              <c:numCache>
                <c:formatCode>0%</c:formatCode>
                <c:ptCount val="4"/>
                <c:pt idx="0">
                  <c:v>0.17</c:v>
                </c:pt>
                <c:pt idx="1">
                  <c:v>0.69</c:v>
                </c:pt>
                <c:pt idx="2">
                  <c:v>0.01</c:v>
                </c:pt>
                <c:pt idx="3">
                  <c:v>0.12</c:v>
                </c:pt>
              </c:numCache>
            </c:numRef>
          </c:val>
          <c:extLst>
            <c:ext xmlns:c16="http://schemas.microsoft.com/office/drawing/2014/chart" uri="{C3380CC4-5D6E-409C-BE32-E72D297353CC}">
              <c16:uniqueId val="{00000000-D530-477A-AE7A-58597B5510AD}"/>
            </c:ext>
          </c:extLst>
        </c:ser>
        <c:ser>
          <c:idx val="1"/>
          <c:order val="1"/>
          <c:tx>
            <c:strRef>
              <c:f>Musselburgh!$C$302</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Musselburgh!$A$303:$A$306</c:f>
              <c:strCache>
                <c:ptCount val="4"/>
                <c:pt idx="0">
                  <c:v>More/ gone up</c:v>
                </c:pt>
                <c:pt idx="1">
                  <c:v>About the same</c:v>
                </c:pt>
                <c:pt idx="2">
                  <c:v>Less/ gone down</c:v>
                </c:pt>
                <c:pt idx="3">
                  <c:v>Don't know</c:v>
                </c:pt>
              </c:strCache>
            </c:strRef>
          </c:cat>
          <c:val>
            <c:numRef>
              <c:f>Musselburgh!$C$303:$C$306</c:f>
              <c:numCache>
                <c:formatCode>0%</c:formatCode>
                <c:ptCount val="4"/>
                <c:pt idx="0">
                  <c:v>0.3</c:v>
                </c:pt>
                <c:pt idx="1">
                  <c:v>0.62</c:v>
                </c:pt>
                <c:pt idx="2">
                  <c:v>0.02</c:v>
                </c:pt>
                <c:pt idx="3">
                  <c:v>7.0000000000000007E-2</c:v>
                </c:pt>
              </c:numCache>
            </c:numRef>
          </c:val>
          <c:extLst>
            <c:ext xmlns:c16="http://schemas.microsoft.com/office/drawing/2014/chart" uri="{C3380CC4-5D6E-409C-BE32-E72D297353CC}">
              <c16:uniqueId val="{00000001-D530-477A-AE7A-58597B5510AD}"/>
            </c:ext>
          </c:extLst>
        </c:ser>
        <c:dLbls>
          <c:dLblPos val="outEnd"/>
          <c:showLegendKey val="0"/>
          <c:showVal val="1"/>
          <c:showCatName val="0"/>
          <c:showSerName val="0"/>
          <c:showPercent val="0"/>
          <c:showBubbleSize val="0"/>
        </c:dLbls>
        <c:gapWidth val="219"/>
        <c:overlap val="-27"/>
        <c:axId val="425752296"/>
        <c:axId val="425752688"/>
      </c:barChart>
      <c:catAx>
        <c:axId val="425752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5752688"/>
        <c:crosses val="autoZero"/>
        <c:auto val="1"/>
        <c:lblAlgn val="ctr"/>
        <c:lblOffset val="100"/>
        <c:noMultiLvlLbl val="0"/>
      </c:catAx>
      <c:valAx>
        <c:axId val="425752688"/>
        <c:scaling>
          <c:orientation val="minMax"/>
        </c:scaling>
        <c:delete val="1"/>
        <c:axPos val="l"/>
        <c:numFmt formatCode="0%" sourceLinked="1"/>
        <c:majorTickMark val="none"/>
        <c:minorTickMark val="none"/>
        <c:tickLblPos val="nextTo"/>
        <c:crossAx val="425752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Musselburgh!$B$315</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Musselburgh!$A$316:$A$321</c:f>
              <c:strCache>
                <c:ptCount val="6"/>
                <c:pt idx="0">
                  <c:v>Very good</c:v>
                </c:pt>
                <c:pt idx="1">
                  <c:v>Good</c:v>
                </c:pt>
                <c:pt idx="2">
                  <c:v>Fair</c:v>
                </c:pt>
                <c:pt idx="3">
                  <c:v>Bad</c:v>
                </c:pt>
                <c:pt idx="4">
                  <c:v>Very bad</c:v>
                </c:pt>
                <c:pt idx="5">
                  <c:v>Don't know</c:v>
                </c:pt>
              </c:strCache>
            </c:strRef>
          </c:cat>
          <c:val>
            <c:numRef>
              <c:f>Musselburgh!$B$316:$B$321</c:f>
              <c:numCache>
                <c:formatCode>0%</c:formatCode>
                <c:ptCount val="6"/>
                <c:pt idx="0">
                  <c:v>0.52</c:v>
                </c:pt>
                <c:pt idx="1">
                  <c:v>0.3</c:v>
                </c:pt>
                <c:pt idx="2">
                  <c:v>0.12</c:v>
                </c:pt>
                <c:pt idx="3">
                  <c:v>0.05</c:v>
                </c:pt>
                <c:pt idx="4">
                  <c:v>0.01</c:v>
                </c:pt>
                <c:pt idx="5">
                  <c:v>0</c:v>
                </c:pt>
              </c:numCache>
            </c:numRef>
          </c:val>
          <c:extLst>
            <c:ext xmlns:c16="http://schemas.microsoft.com/office/drawing/2014/chart" uri="{C3380CC4-5D6E-409C-BE32-E72D297353CC}">
              <c16:uniqueId val="{00000000-D7FF-473E-B044-CB8D6F401F87}"/>
            </c:ext>
          </c:extLst>
        </c:ser>
        <c:ser>
          <c:idx val="1"/>
          <c:order val="1"/>
          <c:tx>
            <c:strRef>
              <c:f>Musselburgh!$C$315</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Musselburgh!$A$316:$A$321</c:f>
              <c:strCache>
                <c:ptCount val="6"/>
                <c:pt idx="0">
                  <c:v>Very good</c:v>
                </c:pt>
                <c:pt idx="1">
                  <c:v>Good</c:v>
                </c:pt>
                <c:pt idx="2">
                  <c:v>Fair</c:v>
                </c:pt>
                <c:pt idx="3">
                  <c:v>Bad</c:v>
                </c:pt>
                <c:pt idx="4">
                  <c:v>Very bad</c:v>
                </c:pt>
                <c:pt idx="5">
                  <c:v>Don't know</c:v>
                </c:pt>
              </c:strCache>
            </c:strRef>
          </c:cat>
          <c:val>
            <c:numRef>
              <c:f>Musselburgh!$C$316:$C$321</c:f>
              <c:numCache>
                <c:formatCode>0%</c:formatCode>
                <c:ptCount val="6"/>
                <c:pt idx="0">
                  <c:v>0.62</c:v>
                </c:pt>
                <c:pt idx="1">
                  <c:v>0.25</c:v>
                </c:pt>
                <c:pt idx="2">
                  <c:v>0.05</c:v>
                </c:pt>
                <c:pt idx="3">
                  <c:v>7.0000000000000007E-2</c:v>
                </c:pt>
                <c:pt idx="4">
                  <c:v>0.02</c:v>
                </c:pt>
                <c:pt idx="5" formatCode="General">
                  <c:v>0</c:v>
                </c:pt>
              </c:numCache>
            </c:numRef>
          </c:val>
          <c:extLst>
            <c:ext xmlns:c16="http://schemas.microsoft.com/office/drawing/2014/chart" uri="{C3380CC4-5D6E-409C-BE32-E72D297353CC}">
              <c16:uniqueId val="{00000001-D7FF-473E-B044-CB8D6F401F87}"/>
            </c:ext>
          </c:extLst>
        </c:ser>
        <c:dLbls>
          <c:dLblPos val="outEnd"/>
          <c:showLegendKey val="0"/>
          <c:showVal val="1"/>
          <c:showCatName val="0"/>
          <c:showSerName val="0"/>
          <c:showPercent val="0"/>
          <c:showBubbleSize val="0"/>
        </c:dLbls>
        <c:gapWidth val="219"/>
        <c:overlap val="-27"/>
        <c:axId val="425753472"/>
        <c:axId val="425753864"/>
      </c:barChart>
      <c:catAx>
        <c:axId val="425753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5753864"/>
        <c:crosses val="autoZero"/>
        <c:auto val="1"/>
        <c:lblAlgn val="ctr"/>
        <c:lblOffset val="100"/>
        <c:noMultiLvlLbl val="0"/>
      </c:catAx>
      <c:valAx>
        <c:axId val="425753864"/>
        <c:scaling>
          <c:orientation val="minMax"/>
        </c:scaling>
        <c:delete val="1"/>
        <c:axPos val="l"/>
        <c:numFmt formatCode="0%" sourceLinked="1"/>
        <c:majorTickMark val="none"/>
        <c:minorTickMark val="none"/>
        <c:tickLblPos val="nextTo"/>
        <c:crossAx val="425753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9.7222222222222224E-2"/>
          <c:w val="0.96190476190476193"/>
          <c:h val="0.66004957713619128"/>
        </c:manualLayout>
      </c:layout>
      <c:barChart>
        <c:barDir val="col"/>
        <c:grouping val="clustered"/>
        <c:varyColors val="0"/>
        <c:ser>
          <c:idx val="0"/>
          <c:order val="0"/>
          <c:tx>
            <c:strRef>
              <c:f>Musselburgh!$B$328</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Musselburgh!$A$329:$A$332</c:f>
              <c:strCache>
                <c:ptCount val="4"/>
                <c:pt idx="0">
                  <c:v>Yes</c:v>
                </c:pt>
                <c:pt idx="1">
                  <c:v>No</c:v>
                </c:pt>
                <c:pt idx="2">
                  <c:v>Don't know</c:v>
                </c:pt>
                <c:pt idx="3">
                  <c:v>Refusal</c:v>
                </c:pt>
              </c:strCache>
            </c:strRef>
          </c:cat>
          <c:val>
            <c:numRef>
              <c:f>Musselburgh!$B$329:$B$332</c:f>
              <c:numCache>
                <c:formatCode>0%</c:formatCode>
                <c:ptCount val="4"/>
                <c:pt idx="0">
                  <c:v>0.15</c:v>
                </c:pt>
                <c:pt idx="1">
                  <c:v>0.84</c:v>
                </c:pt>
                <c:pt idx="2">
                  <c:v>0</c:v>
                </c:pt>
                <c:pt idx="3">
                  <c:v>0.01</c:v>
                </c:pt>
              </c:numCache>
            </c:numRef>
          </c:val>
          <c:extLst>
            <c:ext xmlns:c16="http://schemas.microsoft.com/office/drawing/2014/chart" uri="{C3380CC4-5D6E-409C-BE32-E72D297353CC}">
              <c16:uniqueId val="{00000000-75C2-47A3-963D-4E1787AA6E03}"/>
            </c:ext>
          </c:extLst>
        </c:ser>
        <c:ser>
          <c:idx val="1"/>
          <c:order val="1"/>
          <c:tx>
            <c:strRef>
              <c:f>Musselburgh!$C$328</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Musselburgh!$A$329:$A$332</c:f>
              <c:strCache>
                <c:ptCount val="4"/>
                <c:pt idx="0">
                  <c:v>Yes</c:v>
                </c:pt>
                <c:pt idx="1">
                  <c:v>No</c:v>
                </c:pt>
                <c:pt idx="2">
                  <c:v>Don't know</c:v>
                </c:pt>
                <c:pt idx="3">
                  <c:v>Refusal</c:v>
                </c:pt>
              </c:strCache>
            </c:strRef>
          </c:cat>
          <c:val>
            <c:numRef>
              <c:f>Musselburgh!$C$329:$C$332</c:f>
              <c:numCache>
                <c:formatCode>0%</c:formatCode>
                <c:ptCount val="4"/>
                <c:pt idx="0">
                  <c:v>0.12</c:v>
                </c:pt>
                <c:pt idx="1">
                  <c:v>0.88</c:v>
                </c:pt>
                <c:pt idx="2" formatCode="General">
                  <c:v>0</c:v>
                </c:pt>
                <c:pt idx="3">
                  <c:v>0</c:v>
                </c:pt>
              </c:numCache>
            </c:numRef>
          </c:val>
          <c:extLst>
            <c:ext xmlns:c16="http://schemas.microsoft.com/office/drawing/2014/chart" uri="{C3380CC4-5D6E-409C-BE32-E72D297353CC}">
              <c16:uniqueId val="{00000001-75C2-47A3-963D-4E1787AA6E03}"/>
            </c:ext>
          </c:extLst>
        </c:ser>
        <c:dLbls>
          <c:dLblPos val="outEnd"/>
          <c:showLegendKey val="0"/>
          <c:showVal val="1"/>
          <c:showCatName val="0"/>
          <c:showSerName val="0"/>
          <c:showPercent val="0"/>
          <c:showBubbleSize val="0"/>
        </c:dLbls>
        <c:gapWidth val="219"/>
        <c:overlap val="-27"/>
        <c:axId val="425750640"/>
        <c:axId val="425751032"/>
      </c:barChart>
      <c:catAx>
        <c:axId val="425750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5751032"/>
        <c:crosses val="autoZero"/>
        <c:auto val="1"/>
        <c:lblAlgn val="ctr"/>
        <c:lblOffset val="100"/>
        <c:noMultiLvlLbl val="0"/>
      </c:catAx>
      <c:valAx>
        <c:axId val="425751032"/>
        <c:scaling>
          <c:orientation val="minMax"/>
        </c:scaling>
        <c:delete val="1"/>
        <c:axPos val="l"/>
        <c:numFmt formatCode="0%" sourceLinked="1"/>
        <c:majorTickMark val="none"/>
        <c:minorTickMark val="none"/>
        <c:tickLblPos val="nextTo"/>
        <c:crossAx val="425750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0.2361111111111111"/>
          <c:w val="0.96190476190476193"/>
          <c:h val="0.32942293671624379"/>
        </c:manualLayout>
      </c:layout>
      <c:barChart>
        <c:barDir val="col"/>
        <c:grouping val="clustered"/>
        <c:varyColors val="0"/>
        <c:ser>
          <c:idx val="0"/>
          <c:order val="0"/>
          <c:tx>
            <c:strRef>
              <c:f>Musselburgh!$B$390</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Musselburgh!$A$391:$A$395</c:f>
              <c:strCache>
                <c:ptCount val="5"/>
                <c:pt idx="0">
                  <c:v>I have never smoked</c:v>
                </c:pt>
                <c:pt idx="1">
                  <c:v>I used to smoke and have now stopped</c:v>
                </c:pt>
                <c:pt idx="2">
                  <c:v>I have cut down the number of cigarettes with a plan to give up</c:v>
                </c:pt>
                <c:pt idx="3">
                  <c:v>I have cut down the number of cigarettes with no plan to give up</c:v>
                </c:pt>
                <c:pt idx="4">
                  <c:v>I smoke and do not plan to give up</c:v>
                </c:pt>
              </c:strCache>
            </c:strRef>
          </c:cat>
          <c:val>
            <c:numRef>
              <c:f>Musselburgh!$B$391:$B$395</c:f>
              <c:numCache>
                <c:formatCode>0%</c:formatCode>
                <c:ptCount val="5"/>
                <c:pt idx="0">
                  <c:v>0.51</c:v>
                </c:pt>
                <c:pt idx="1">
                  <c:v>0.31</c:v>
                </c:pt>
                <c:pt idx="2">
                  <c:v>0.09</c:v>
                </c:pt>
                <c:pt idx="3">
                  <c:v>0.04</c:v>
                </c:pt>
                <c:pt idx="4">
                  <c:v>0.05</c:v>
                </c:pt>
              </c:numCache>
            </c:numRef>
          </c:val>
          <c:extLst>
            <c:ext xmlns:c16="http://schemas.microsoft.com/office/drawing/2014/chart" uri="{C3380CC4-5D6E-409C-BE32-E72D297353CC}">
              <c16:uniqueId val="{00000000-1CCB-448A-B78F-45977C2B428C}"/>
            </c:ext>
          </c:extLst>
        </c:ser>
        <c:ser>
          <c:idx val="1"/>
          <c:order val="1"/>
          <c:tx>
            <c:strRef>
              <c:f>Musselburgh!$C$390</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Musselburgh!$A$391:$A$395</c:f>
              <c:strCache>
                <c:ptCount val="5"/>
                <c:pt idx="0">
                  <c:v>I have never smoked</c:v>
                </c:pt>
                <c:pt idx="1">
                  <c:v>I used to smoke and have now stopped</c:v>
                </c:pt>
                <c:pt idx="2">
                  <c:v>I have cut down the number of cigarettes with a plan to give up</c:v>
                </c:pt>
                <c:pt idx="3">
                  <c:v>I have cut down the number of cigarettes with no plan to give up</c:v>
                </c:pt>
                <c:pt idx="4">
                  <c:v>I smoke and do not plan to give up</c:v>
                </c:pt>
              </c:strCache>
            </c:strRef>
          </c:cat>
          <c:val>
            <c:numRef>
              <c:f>Musselburgh!$C$391:$C$395</c:f>
              <c:numCache>
                <c:formatCode>0%</c:formatCode>
                <c:ptCount val="5"/>
                <c:pt idx="0">
                  <c:v>0.56999999999999995</c:v>
                </c:pt>
                <c:pt idx="1">
                  <c:v>0.28000000000000003</c:v>
                </c:pt>
                <c:pt idx="2">
                  <c:v>7.0000000000000007E-2</c:v>
                </c:pt>
                <c:pt idx="3">
                  <c:v>0.03</c:v>
                </c:pt>
                <c:pt idx="4">
                  <c:v>0.05</c:v>
                </c:pt>
              </c:numCache>
            </c:numRef>
          </c:val>
          <c:extLst>
            <c:ext xmlns:c16="http://schemas.microsoft.com/office/drawing/2014/chart" uri="{C3380CC4-5D6E-409C-BE32-E72D297353CC}">
              <c16:uniqueId val="{00000001-1CCB-448A-B78F-45977C2B428C}"/>
            </c:ext>
          </c:extLst>
        </c:ser>
        <c:dLbls>
          <c:dLblPos val="outEnd"/>
          <c:showLegendKey val="0"/>
          <c:showVal val="1"/>
          <c:showCatName val="0"/>
          <c:showSerName val="0"/>
          <c:showPercent val="0"/>
          <c:showBubbleSize val="0"/>
        </c:dLbls>
        <c:gapWidth val="219"/>
        <c:overlap val="-27"/>
        <c:axId val="425751816"/>
        <c:axId val="425945024"/>
      </c:barChart>
      <c:catAx>
        <c:axId val="425751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5945024"/>
        <c:crosses val="autoZero"/>
        <c:auto val="1"/>
        <c:lblAlgn val="ctr"/>
        <c:lblOffset val="100"/>
        <c:noMultiLvlLbl val="0"/>
      </c:catAx>
      <c:valAx>
        <c:axId val="425945024"/>
        <c:scaling>
          <c:orientation val="minMax"/>
        </c:scaling>
        <c:delete val="1"/>
        <c:axPos val="l"/>
        <c:numFmt formatCode="0%" sourceLinked="1"/>
        <c:majorTickMark val="none"/>
        <c:minorTickMark val="none"/>
        <c:tickLblPos val="nextTo"/>
        <c:crossAx val="425751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0.2361111111111111"/>
          <c:w val="0.96190476190476193"/>
          <c:h val="0.32942293671624379"/>
        </c:manualLayout>
      </c:layout>
      <c:barChart>
        <c:barDir val="col"/>
        <c:grouping val="clustered"/>
        <c:varyColors val="0"/>
        <c:ser>
          <c:idx val="0"/>
          <c:order val="0"/>
          <c:tx>
            <c:strRef>
              <c:f>Musselburgh!$B$402</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Musselburgh!$A$403:$A$411</c:f>
              <c:strCache>
                <c:ptCount val="9"/>
                <c:pt idx="0">
                  <c:v>Running or jogging</c:v>
                </c:pt>
                <c:pt idx="1">
                  <c:v>Organised sport (e.g. football, badminton)</c:v>
                </c:pt>
                <c:pt idx="2">
                  <c:v>Swimming</c:v>
                </c:pt>
                <c:pt idx="3">
                  <c:v>Gym activities</c:v>
                </c:pt>
                <c:pt idx="4">
                  <c:v>Group exercise classes</c:v>
                </c:pt>
                <c:pt idx="5">
                  <c:v>Other (please describe)</c:v>
                </c:pt>
                <c:pt idx="6">
                  <c:v>None</c:v>
                </c:pt>
                <c:pt idx="7">
                  <c:v>Cycling</c:v>
                </c:pt>
                <c:pt idx="8">
                  <c:v>Dog walking/ walking</c:v>
                </c:pt>
              </c:strCache>
            </c:strRef>
          </c:cat>
          <c:val>
            <c:numRef>
              <c:f>Musselburgh!$B$403:$B$411</c:f>
              <c:numCache>
                <c:formatCode>0%</c:formatCode>
                <c:ptCount val="9"/>
                <c:pt idx="0">
                  <c:v>0.08</c:v>
                </c:pt>
                <c:pt idx="1">
                  <c:v>0.11</c:v>
                </c:pt>
                <c:pt idx="2">
                  <c:v>0.17</c:v>
                </c:pt>
                <c:pt idx="3">
                  <c:v>0.17</c:v>
                </c:pt>
                <c:pt idx="4">
                  <c:v>0.1</c:v>
                </c:pt>
                <c:pt idx="5">
                  <c:v>0.02</c:v>
                </c:pt>
                <c:pt idx="6">
                  <c:v>0.53</c:v>
                </c:pt>
                <c:pt idx="7">
                  <c:v>0.01</c:v>
                </c:pt>
                <c:pt idx="8">
                  <c:v>0.03</c:v>
                </c:pt>
              </c:numCache>
            </c:numRef>
          </c:val>
          <c:extLst>
            <c:ext xmlns:c16="http://schemas.microsoft.com/office/drawing/2014/chart" uri="{C3380CC4-5D6E-409C-BE32-E72D297353CC}">
              <c16:uniqueId val="{00000000-CA7B-4CA4-99D4-53F751D0A955}"/>
            </c:ext>
          </c:extLst>
        </c:ser>
        <c:ser>
          <c:idx val="1"/>
          <c:order val="1"/>
          <c:tx>
            <c:strRef>
              <c:f>Musselburgh!$C$402</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Musselburgh!$A$403:$A$411</c:f>
              <c:strCache>
                <c:ptCount val="9"/>
                <c:pt idx="0">
                  <c:v>Running or jogging</c:v>
                </c:pt>
                <c:pt idx="1">
                  <c:v>Organised sport (e.g. football, badminton)</c:v>
                </c:pt>
                <c:pt idx="2">
                  <c:v>Swimming</c:v>
                </c:pt>
                <c:pt idx="3">
                  <c:v>Gym activities</c:v>
                </c:pt>
                <c:pt idx="4">
                  <c:v>Group exercise classes</c:v>
                </c:pt>
                <c:pt idx="5">
                  <c:v>Other (please describe)</c:v>
                </c:pt>
                <c:pt idx="6">
                  <c:v>None</c:v>
                </c:pt>
                <c:pt idx="7">
                  <c:v>Cycling</c:v>
                </c:pt>
                <c:pt idx="8">
                  <c:v>Dog walking/ walking</c:v>
                </c:pt>
              </c:strCache>
            </c:strRef>
          </c:cat>
          <c:val>
            <c:numRef>
              <c:f>Musselburgh!$C$403:$C$411</c:f>
              <c:numCache>
                <c:formatCode>0%</c:formatCode>
                <c:ptCount val="9"/>
                <c:pt idx="0">
                  <c:v>0.06</c:v>
                </c:pt>
                <c:pt idx="1">
                  <c:v>0.16</c:v>
                </c:pt>
                <c:pt idx="2">
                  <c:v>0.31</c:v>
                </c:pt>
                <c:pt idx="3">
                  <c:v>0.27</c:v>
                </c:pt>
                <c:pt idx="4">
                  <c:v>0.11</c:v>
                </c:pt>
                <c:pt idx="5">
                  <c:v>0.01</c:v>
                </c:pt>
                <c:pt idx="6">
                  <c:v>0.42</c:v>
                </c:pt>
                <c:pt idx="7" formatCode="General">
                  <c:v>0</c:v>
                </c:pt>
                <c:pt idx="8">
                  <c:v>0</c:v>
                </c:pt>
              </c:numCache>
            </c:numRef>
          </c:val>
          <c:extLst>
            <c:ext xmlns:c16="http://schemas.microsoft.com/office/drawing/2014/chart" uri="{C3380CC4-5D6E-409C-BE32-E72D297353CC}">
              <c16:uniqueId val="{00000001-CA7B-4CA4-99D4-53F751D0A955}"/>
            </c:ext>
          </c:extLst>
        </c:ser>
        <c:dLbls>
          <c:dLblPos val="outEnd"/>
          <c:showLegendKey val="0"/>
          <c:showVal val="1"/>
          <c:showCatName val="0"/>
          <c:showSerName val="0"/>
          <c:showPercent val="0"/>
          <c:showBubbleSize val="0"/>
        </c:dLbls>
        <c:gapWidth val="219"/>
        <c:overlap val="-27"/>
        <c:axId val="425945808"/>
        <c:axId val="425946200"/>
      </c:barChart>
      <c:catAx>
        <c:axId val="425945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5946200"/>
        <c:crosses val="autoZero"/>
        <c:auto val="1"/>
        <c:lblAlgn val="ctr"/>
        <c:lblOffset val="100"/>
        <c:noMultiLvlLbl val="0"/>
      </c:catAx>
      <c:valAx>
        <c:axId val="425946200"/>
        <c:scaling>
          <c:orientation val="minMax"/>
        </c:scaling>
        <c:delete val="1"/>
        <c:axPos val="l"/>
        <c:numFmt formatCode="0%" sourceLinked="1"/>
        <c:majorTickMark val="none"/>
        <c:minorTickMark val="none"/>
        <c:tickLblPos val="nextTo"/>
        <c:crossAx val="425945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0.20833333333333334"/>
          <c:w val="0.96190476190476193"/>
          <c:h val="0.4220155293088364"/>
        </c:manualLayout>
      </c:layout>
      <c:barChart>
        <c:barDir val="col"/>
        <c:grouping val="clustered"/>
        <c:varyColors val="0"/>
        <c:ser>
          <c:idx val="0"/>
          <c:order val="0"/>
          <c:tx>
            <c:strRef>
              <c:f>Musselburgh!$B$455</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Musselburgh!$A$456:$A$461</c:f>
              <c:strCache>
                <c:ptCount val="6"/>
                <c:pt idx="0">
                  <c:v>Five or more times a week</c:v>
                </c:pt>
                <c:pt idx="1">
                  <c:v>Two to four times a week</c:v>
                </c:pt>
                <c:pt idx="2">
                  <c:v>Once a week</c:v>
                </c:pt>
                <c:pt idx="3">
                  <c:v>Two or three times a month</c:v>
                </c:pt>
                <c:pt idx="4">
                  <c:v>Once a month</c:v>
                </c:pt>
                <c:pt idx="5">
                  <c:v>Less frequently than once a month</c:v>
                </c:pt>
              </c:strCache>
            </c:strRef>
          </c:cat>
          <c:val>
            <c:numRef>
              <c:f>Musselburgh!$B$456:$B$461</c:f>
              <c:numCache>
                <c:formatCode>0%</c:formatCode>
                <c:ptCount val="6"/>
                <c:pt idx="0">
                  <c:v>0.06</c:v>
                </c:pt>
                <c:pt idx="1">
                  <c:v>0.32</c:v>
                </c:pt>
                <c:pt idx="2">
                  <c:v>0.11</c:v>
                </c:pt>
                <c:pt idx="3">
                  <c:v>0.01</c:v>
                </c:pt>
                <c:pt idx="4">
                  <c:v>0.02</c:v>
                </c:pt>
                <c:pt idx="5">
                  <c:v>0.48</c:v>
                </c:pt>
              </c:numCache>
            </c:numRef>
          </c:val>
          <c:extLst>
            <c:ext xmlns:c16="http://schemas.microsoft.com/office/drawing/2014/chart" uri="{C3380CC4-5D6E-409C-BE32-E72D297353CC}">
              <c16:uniqueId val="{00000000-39F0-4960-B245-1C5AAD80E939}"/>
            </c:ext>
          </c:extLst>
        </c:ser>
        <c:ser>
          <c:idx val="1"/>
          <c:order val="1"/>
          <c:tx>
            <c:strRef>
              <c:f>Musselburgh!$C$455</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Musselburgh!$A$456:$A$461</c:f>
              <c:strCache>
                <c:ptCount val="6"/>
                <c:pt idx="0">
                  <c:v>Five or more times a week</c:v>
                </c:pt>
                <c:pt idx="1">
                  <c:v>Two to four times a week</c:v>
                </c:pt>
                <c:pt idx="2">
                  <c:v>Once a week</c:v>
                </c:pt>
                <c:pt idx="3">
                  <c:v>Two or three times a month</c:v>
                </c:pt>
                <c:pt idx="4">
                  <c:v>Once a month</c:v>
                </c:pt>
                <c:pt idx="5">
                  <c:v>Less frequently than once a month</c:v>
                </c:pt>
              </c:strCache>
            </c:strRef>
          </c:cat>
          <c:val>
            <c:numRef>
              <c:f>Musselburgh!$C$456:$C$461</c:f>
              <c:numCache>
                <c:formatCode>0%</c:formatCode>
                <c:ptCount val="6"/>
                <c:pt idx="0">
                  <c:v>0.01</c:v>
                </c:pt>
                <c:pt idx="1">
                  <c:v>0.48</c:v>
                </c:pt>
                <c:pt idx="2">
                  <c:v>0.11</c:v>
                </c:pt>
                <c:pt idx="3">
                  <c:v>0.01</c:v>
                </c:pt>
                <c:pt idx="4">
                  <c:v>0</c:v>
                </c:pt>
                <c:pt idx="5">
                  <c:v>0.39</c:v>
                </c:pt>
              </c:numCache>
            </c:numRef>
          </c:val>
          <c:extLst>
            <c:ext xmlns:c16="http://schemas.microsoft.com/office/drawing/2014/chart" uri="{C3380CC4-5D6E-409C-BE32-E72D297353CC}">
              <c16:uniqueId val="{00000001-39F0-4960-B245-1C5AAD80E939}"/>
            </c:ext>
          </c:extLst>
        </c:ser>
        <c:dLbls>
          <c:dLblPos val="outEnd"/>
          <c:showLegendKey val="0"/>
          <c:showVal val="1"/>
          <c:showCatName val="0"/>
          <c:showSerName val="0"/>
          <c:showPercent val="0"/>
          <c:showBubbleSize val="0"/>
        </c:dLbls>
        <c:gapWidth val="219"/>
        <c:overlap val="-27"/>
        <c:axId val="426139616"/>
        <c:axId val="426140008"/>
      </c:barChart>
      <c:catAx>
        <c:axId val="42613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6140008"/>
        <c:crosses val="autoZero"/>
        <c:auto val="1"/>
        <c:lblAlgn val="ctr"/>
        <c:lblOffset val="100"/>
        <c:noMultiLvlLbl val="0"/>
      </c:catAx>
      <c:valAx>
        <c:axId val="426140008"/>
        <c:scaling>
          <c:orientation val="minMax"/>
        </c:scaling>
        <c:delete val="1"/>
        <c:axPos val="l"/>
        <c:numFmt formatCode="0%" sourceLinked="1"/>
        <c:majorTickMark val="none"/>
        <c:minorTickMark val="none"/>
        <c:tickLblPos val="nextTo"/>
        <c:crossAx val="426139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0.20833333333333334"/>
          <c:w val="0.96190476190476193"/>
          <c:h val="0.4220155293088364"/>
        </c:manualLayout>
      </c:layout>
      <c:barChart>
        <c:barDir val="col"/>
        <c:grouping val="clustered"/>
        <c:varyColors val="0"/>
        <c:ser>
          <c:idx val="0"/>
          <c:order val="0"/>
          <c:tx>
            <c:strRef>
              <c:f>Musselburgh!$B$468</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Musselburgh!$A$469:$A$476</c:f>
              <c:strCache>
                <c:ptCount val="8"/>
                <c:pt idx="0">
                  <c:v>Housework</c:v>
                </c:pt>
                <c:pt idx="1">
                  <c:v>Gardening</c:v>
                </c:pt>
                <c:pt idx="2">
                  <c:v>Walking</c:v>
                </c:pt>
                <c:pt idx="3">
                  <c:v>Activity relating to your job</c:v>
                </c:pt>
                <c:pt idx="4">
                  <c:v>Other (please describe)</c:v>
                </c:pt>
                <c:pt idx="5">
                  <c:v>None</c:v>
                </c:pt>
                <c:pt idx="6">
                  <c:v>Dog walking</c:v>
                </c:pt>
                <c:pt idx="7">
                  <c:v>Golfing</c:v>
                </c:pt>
              </c:strCache>
            </c:strRef>
          </c:cat>
          <c:val>
            <c:numRef>
              <c:f>Musselburgh!$B$469:$B$476</c:f>
              <c:numCache>
                <c:formatCode>0%</c:formatCode>
                <c:ptCount val="8"/>
                <c:pt idx="0">
                  <c:v>0.61</c:v>
                </c:pt>
                <c:pt idx="1">
                  <c:v>0.39</c:v>
                </c:pt>
                <c:pt idx="2">
                  <c:v>0.76</c:v>
                </c:pt>
                <c:pt idx="3">
                  <c:v>0.12</c:v>
                </c:pt>
                <c:pt idx="4">
                  <c:v>0.01</c:v>
                </c:pt>
                <c:pt idx="5">
                  <c:v>0.09</c:v>
                </c:pt>
                <c:pt idx="6">
                  <c:v>0</c:v>
                </c:pt>
                <c:pt idx="7">
                  <c:v>0.01</c:v>
                </c:pt>
              </c:numCache>
            </c:numRef>
          </c:val>
          <c:extLst>
            <c:ext xmlns:c16="http://schemas.microsoft.com/office/drawing/2014/chart" uri="{C3380CC4-5D6E-409C-BE32-E72D297353CC}">
              <c16:uniqueId val="{00000000-D794-48B7-802C-F6325C38E52E}"/>
            </c:ext>
          </c:extLst>
        </c:ser>
        <c:ser>
          <c:idx val="1"/>
          <c:order val="1"/>
          <c:tx>
            <c:strRef>
              <c:f>Musselburgh!$C$468</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Musselburgh!$A$469:$A$476</c:f>
              <c:strCache>
                <c:ptCount val="8"/>
                <c:pt idx="0">
                  <c:v>Housework</c:v>
                </c:pt>
                <c:pt idx="1">
                  <c:v>Gardening</c:v>
                </c:pt>
                <c:pt idx="2">
                  <c:v>Walking</c:v>
                </c:pt>
                <c:pt idx="3">
                  <c:v>Activity relating to your job</c:v>
                </c:pt>
                <c:pt idx="4">
                  <c:v>Other (please describe)</c:v>
                </c:pt>
                <c:pt idx="5">
                  <c:v>None</c:v>
                </c:pt>
                <c:pt idx="6">
                  <c:v>Dog walking</c:v>
                </c:pt>
                <c:pt idx="7">
                  <c:v>Golfing</c:v>
                </c:pt>
              </c:strCache>
            </c:strRef>
          </c:cat>
          <c:val>
            <c:numRef>
              <c:f>Musselburgh!$C$469:$C$476</c:f>
              <c:numCache>
                <c:formatCode>0%</c:formatCode>
                <c:ptCount val="8"/>
                <c:pt idx="0">
                  <c:v>0.7</c:v>
                </c:pt>
                <c:pt idx="1">
                  <c:v>0.33</c:v>
                </c:pt>
                <c:pt idx="2">
                  <c:v>0.92</c:v>
                </c:pt>
                <c:pt idx="3">
                  <c:v>0.02</c:v>
                </c:pt>
                <c:pt idx="4">
                  <c:v>0.01</c:v>
                </c:pt>
                <c:pt idx="5">
                  <c:v>0.03</c:v>
                </c:pt>
                <c:pt idx="6" formatCode="General">
                  <c:v>0</c:v>
                </c:pt>
                <c:pt idx="7" formatCode="General">
                  <c:v>0</c:v>
                </c:pt>
              </c:numCache>
            </c:numRef>
          </c:val>
          <c:extLst>
            <c:ext xmlns:c16="http://schemas.microsoft.com/office/drawing/2014/chart" uri="{C3380CC4-5D6E-409C-BE32-E72D297353CC}">
              <c16:uniqueId val="{00000001-D794-48B7-802C-F6325C38E52E}"/>
            </c:ext>
          </c:extLst>
        </c:ser>
        <c:dLbls>
          <c:dLblPos val="outEnd"/>
          <c:showLegendKey val="0"/>
          <c:showVal val="1"/>
          <c:showCatName val="0"/>
          <c:showSerName val="0"/>
          <c:showPercent val="0"/>
          <c:showBubbleSize val="0"/>
        </c:dLbls>
        <c:gapWidth val="219"/>
        <c:overlap val="-27"/>
        <c:axId val="426140792"/>
        <c:axId val="426141184"/>
      </c:barChart>
      <c:catAx>
        <c:axId val="426140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6141184"/>
        <c:crosses val="autoZero"/>
        <c:auto val="1"/>
        <c:lblAlgn val="ctr"/>
        <c:lblOffset val="100"/>
        <c:noMultiLvlLbl val="0"/>
      </c:catAx>
      <c:valAx>
        <c:axId val="426141184"/>
        <c:scaling>
          <c:orientation val="minMax"/>
        </c:scaling>
        <c:delete val="1"/>
        <c:axPos val="l"/>
        <c:numFmt formatCode="0%" sourceLinked="1"/>
        <c:majorTickMark val="none"/>
        <c:minorTickMark val="none"/>
        <c:tickLblPos val="nextTo"/>
        <c:crossAx val="426140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0.20833333333333334"/>
          <c:w val="0.96190476190476193"/>
          <c:h val="0.4220155293088364"/>
        </c:manualLayout>
      </c:layout>
      <c:barChart>
        <c:barDir val="col"/>
        <c:grouping val="clustered"/>
        <c:varyColors val="0"/>
        <c:ser>
          <c:idx val="0"/>
          <c:order val="0"/>
          <c:tx>
            <c:strRef>
              <c:f>Musselburgh!$B$504</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Musselburgh!$A$505:$A$510</c:f>
              <c:strCache>
                <c:ptCount val="6"/>
                <c:pt idx="0">
                  <c:v>Five or more times a week</c:v>
                </c:pt>
                <c:pt idx="1">
                  <c:v>Two to four times a week</c:v>
                </c:pt>
                <c:pt idx="2">
                  <c:v>Once a week</c:v>
                </c:pt>
                <c:pt idx="3">
                  <c:v>Two or three times a month</c:v>
                </c:pt>
                <c:pt idx="4">
                  <c:v>Once a month</c:v>
                </c:pt>
                <c:pt idx="5">
                  <c:v>Less frequently than once a month</c:v>
                </c:pt>
              </c:strCache>
            </c:strRef>
          </c:cat>
          <c:val>
            <c:numRef>
              <c:f>Musselburgh!$B$505:$B$510</c:f>
              <c:numCache>
                <c:formatCode>0%</c:formatCode>
                <c:ptCount val="6"/>
                <c:pt idx="0">
                  <c:v>0.28000000000000003</c:v>
                </c:pt>
                <c:pt idx="1">
                  <c:v>0.53</c:v>
                </c:pt>
                <c:pt idx="2">
                  <c:v>7.0000000000000007E-2</c:v>
                </c:pt>
                <c:pt idx="3">
                  <c:v>0.01</c:v>
                </c:pt>
                <c:pt idx="4">
                  <c:v>0</c:v>
                </c:pt>
                <c:pt idx="5">
                  <c:v>0.1</c:v>
                </c:pt>
              </c:numCache>
            </c:numRef>
          </c:val>
          <c:extLst>
            <c:ext xmlns:c16="http://schemas.microsoft.com/office/drawing/2014/chart" uri="{C3380CC4-5D6E-409C-BE32-E72D297353CC}">
              <c16:uniqueId val="{00000000-0947-4D3B-AD8B-204DB33A26B0}"/>
            </c:ext>
          </c:extLst>
        </c:ser>
        <c:ser>
          <c:idx val="1"/>
          <c:order val="1"/>
          <c:tx>
            <c:strRef>
              <c:f>Musselburgh!$C$504</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Musselburgh!$A$505:$A$510</c:f>
              <c:strCache>
                <c:ptCount val="6"/>
                <c:pt idx="0">
                  <c:v>Five or more times a week</c:v>
                </c:pt>
                <c:pt idx="1">
                  <c:v>Two to four times a week</c:v>
                </c:pt>
                <c:pt idx="2">
                  <c:v>Once a week</c:v>
                </c:pt>
                <c:pt idx="3">
                  <c:v>Two or three times a month</c:v>
                </c:pt>
                <c:pt idx="4">
                  <c:v>Once a month</c:v>
                </c:pt>
                <c:pt idx="5">
                  <c:v>Less frequently than once a month</c:v>
                </c:pt>
              </c:strCache>
            </c:strRef>
          </c:cat>
          <c:val>
            <c:numRef>
              <c:f>Musselburgh!$C$505:$C$510</c:f>
              <c:numCache>
                <c:formatCode>0%</c:formatCode>
                <c:ptCount val="6"/>
                <c:pt idx="0">
                  <c:v>0.19</c:v>
                </c:pt>
                <c:pt idx="1">
                  <c:v>0.75</c:v>
                </c:pt>
                <c:pt idx="2">
                  <c:v>0.02</c:v>
                </c:pt>
                <c:pt idx="3">
                  <c:v>0</c:v>
                </c:pt>
                <c:pt idx="4" formatCode="General">
                  <c:v>0</c:v>
                </c:pt>
                <c:pt idx="5">
                  <c:v>0.04</c:v>
                </c:pt>
              </c:numCache>
            </c:numRef>
          </c:val>
          <c:extLst>
            <c:ext xmlns:c16="http://schemas.microsoft.com/office/drawing/2014/chart" uri="{C3380CC4-5D6E-409C-BE32-E72D297353CC}">
              <c16:uniqueId val="{00000001-0947-4D3B-AD8B-204DB33A26B0}"/>
            </c:ext>
          </c:extLst>
        </c:ser>
        <c:dLbls>
          <c:dLblPos val="outEnd"/>
          <c:showLegendKey val="0"/>
          <c:showVal val="1"/>
          <c:showCatName val="0"/>
          <c:showSerName val="0"/>
          <c:showPercent val="0"/>
          <c:showBubbleSize val="0"/>
        </c:dLbls>
        <c:gapWidth val="219"/>
        <c:overlap val="-27"/>
        <c:axId val="427006448"/>
        <c:axId val="427006840"/>
      </c:barChart>
      <c:catAx>
        <c:axId val="42700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7006840"/>
        <c:crosses val="autoZero"/>
        <c:auto val="1"/>
        <c:lblAlgn val="ctr"/>
        <c:lblOffset val="100"/>
        <c:noMultiLvlLbl val="0"/>
      </c:catAx>
      <c:valAx>
        <c:axId val="427006840"/>
        <c:scaling>
          <c:orientation val="minMax"/>
        </c:scaling>
        <c:delete val="1"/>
        <c:axPos val="l"/>
        <c:numFmt formatCode="0%" sourceLinked="1"/>
        <c:majorTickMark val="none"/>
        <c:minorTickMark val="none"/>
        <c:tickLblPos val="nextTo"/>
        <c:crossAx val="42700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GB" b="1"/>
              <a:t>WEMWBS rating</a:t>
            </a:r>
          </a:p>
        </c:rich>
      </c:tx>
      <c:overlay val="0"/>
      <c:spPr>
        <a:noFill/>
        <a:ln>
          <a:noFill/>
        </a:ln>
        <a:effectLst/>
      </c:spPr>
      <c:txPr>
        <a:bodyPr rot="0" spcFirstLastPara="1" vertOverflow="ellipsis" vert="horz" wrap="square" anchor="ctr" anchorCtr="1"/>
        <a:lstStyle/>
        <a:p>
          <a:pPr>
            <a:defRPr sz="132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CD006E"/>
              </a:solidFill>
              <a:ln>
                <a:noFill/>
              </a:ln>
              <a:effectLst/>
            </c:spPr>
            <c:extLst>
              <c:ext xmlns:c16="http://schemas.microsoft.com/office/drawing/2014/chart" uri="{C3380CC4-5D6E-409C-BE32-E72D297353CC}">
                <c16:uniqueId val="{00000001-8C62-486C-BEC4-290146B051AE}"/>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Musselburgh!$I$519:$J$519</c:f>
              <c:strCache>
                <c:ptCount val="2"/>
                <c:pt idx="0">
                  <c:v>East Lothian (n=1563)</c:v>
                </c:pt>
                <c:pt idx="1">
                  <c:v>Musselburgh (n=271)</c:v>
                </c:pt>
              </c:strCache>
            </c:strRef>
          </c:cat>
          <c:val>
            <c:numRef>
              <c:f>Musselburgh!$I$520:$J$520</c:f>
              <c:numCache>
                <c:formatCode>General</c:formatCode>
                <c:ptCount val="2"/>
                <c:pt idx="0" formatCode="0.00">
                  <c:v>27.98</c:v>
                </c:pt>
                <c:pt idx="1">
                  <c:v>27.16</c:v>
                </c:pt>
              </c:numCache>
            </c:numRef>
          </c:val>
          <c:extLst>
            <c:ext xmlns:c16="http://schemas.microsoft.com/office/drawing/2014/chart" uri="{C3380CC4-5D6E-409C-BE32-E72D297353CC}">
              <c16:uniqueId val="{00000002-8C62-486C-BEC4-290146B051AE}"/>
            </c:ext>
          </c:extLst>
        </c:ser>
        <c:dLbls>
          <c:dLblPos val="outEnd"/>
          <c:showLegendKey val="0"/>
          <c:showVal val="1"/>
          <c:showCatName val="0"/>
          <c:showSerName val="0"/>
          <c:showPercent val="0"/>
          <c:showBubbleSize val="0"/>
        </c:dLbls>
        <c:gapWidth val="219"/>
        <c:overlap val="-27"/>
        <c:axId val="427007624"/>
        <c:axId val="426993776"/>
      </c:barChart>
      <c:catAx>
        <c:axId val="427007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6993776"/>
        <c:crosses val="autoZero"/>
        <c:auto val="1"/>
        <c:lblAlgn val="ctr"/>
        <c:lblOffset val="100"/>
        <c:noMultiLvlLbl val="0"/>
      </c:catAx>
      <c:valAx>
        <c:axId val="426993776"/>
        <c:scaling>
          <c:orientation val="minMax"/>
          <c:max val="35"/>
          <c:min val="0"/>
        </c:scaling>
        <c:delete val="1"/>
        <c:axPos val="l"/>
        <c:numFmt formatCode="0.00" sourceLinked="1"/>
        <c:majorTickMark val="none"/>
        <c:minorTickMark val="none"/>
        <c:tickLblPos val="nextTo"/>
        <c:crossAx val="42700762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9567099567099568"/>
          <c:y val="1.0062807189751688E-2"/>
          <c:w val="0.33069816272965885"/>
          <c:h val="0.88861802843750226"/>
        </c:manualLayout>
      </c:layout>
      <c:barChart>
        <c:barDir val="bar"/>
        <c:grouping val="clustered"/>
        <c:varyColors val="0"/>
        <c:ser>
          <c:idx val="0"/>
          <c:order val="0"/>
          <c:tx>
            <c:strRef>
              <c:f>Musselburgh!$B$1602</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Musselburgh!$A$1603:$A$1609</c:f>
              <c:strCache>
                <c:ptCount val="7"/>
                <c:pt idx="0">
                  <c:v>No formal qualifications</c:v>
                </c:pt>
                <c:pt idx="1">
                  <c:v>'O' Grade, GCSE, Standard Grade, Intermediate 1, Intermediate 2, City and Guilds Craft, SVQ level 1 or 2, or equivalent</c:v>
                </c:pt>
                <c:pt idx="2">
                  <c:v>Group 2: Higher Grade, A Levels, CSYS, ONC, OND, City and Guilds Advanced Craft, RSA Advanced Diploma, SVQ Level 3 or equivalent</c:v>
                </c:pt>
                <c:pt idx="3">
                  <c:v>Group 3: HND, HNC, RSA Higher Diploma, SVQ level 4 or 5, or equivalent</c:v>
                </c:pt>
                <c:pt idx="4">
                  <c:v>Group 4: First degree, Higher degree, Professional Qualification</c:v>
                </c:pt>
                <c:pt idx="5">
                  <c:v>Don't know</c:v>
                </c:pt>
                <c:pt idx="6">
                  <c:v>Refused</c:v>
                </c:pt>
              </c:strCache>
            </c:strRef>
          </c:cat>
          <c:val>
            <c:numRef>
              <c:f>Musselburgh!$B$1603:$B$1609</c:f>
              <c:numCache>
                <c:formatCode>0%</c:formatCode>
                <c:ptCount val="7"/>
                <c:pt idx="0">
                  <c:v>0.28000000000000003</c:v>
                </c:pt>
                <c:pt idx="1">
                  <c:v>0.16</c:v>
                </c:pt>
                <c:pt idx="2">
                  <c:v>0.18</c:v>
                </c:pt>
                <c:pt idx="3">
                  <c:v>0.18</c:v>
                </c:pt>
                <c:pt idx="4">
                  <c:v>0.19</c:v>
                </c:pt>
                <c:pt idx="5">
                  <c:v>0.01</c:v>
                </c:pt>
                <c:pt idx="6">
                  <c:v>0.01</c:v>
                </c:pt>
              </c:numCache>
            </c:numRef>
          </c:val>
          <c:extLst>
            <c:ext xmlns:c16="http://schemas.microsoft.com/office/drawing/2014/chart" uri="{C3380CC4-5D6E-409C-BE32-E72D297353CC}">
              <c16:uniqueId val="{00000000-20BF-492F-9C1B-318125A8A257}"/>
            </c:ext>
          </c:extLst>
        </c:ser>
        <c:ser>
          <c:idx val="1"/>
          <c:order val="1"/>
          <c:tx>
            <c:strRef>
              <c:f>Musselburgh!$C$1602</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Musselburgh!$A$1603:$A$1609</c:f>
              <c:strCache>
                <c:ptCount val="7"/>
                <c:pt idx="0">
                  <c:v>No formal qualifications</c:v>
                </c:pt>
                <c:pt idx="1">
                  <c:v>'O' Grade, GCSE, Standard Grade, Intermediate 1, Intermediate 2, City and Guilds Craft, SVQ level 1 or 2, or equivalent</c:v>
                </c:pt>
                <c:pt idx="2">
                  <c:v>Group 2: Higher Grade, A Levels, CSYS, ONC, OND, City and Guilds Advanced Craft, RSA Advanced Diploma, SVQ Level 3 or equivalent</c:v>
                </c:pt>
                <c:pt idx="3">
                  <c:v>Group 3: HND, HNC, RSA Higher Diploma, SVQ level 4 or 5, or equivalent</c:v>
                </c:pt>
                <c:pt idx="4">
                  <c:v>Group 4: First degree, Higher degree, Professional Qualification</c:v>
                </c:pt>
                <c:pt idx="5">
                  <c:v>Don't know</c:v>
                </c:pt>
                <c:pt idx="6">
                  <c:v>Refused</c:v>
                </c:pt>
              </c:strCache>
            </c:strRef>
          </c:cat>
          <c:val>
            <c:numRef>
              <c:f>Musselburgh!$C$1603:$C$1609</c:f>
              <c:numCache>
                <c:formatCode>0%</c:formatCode>
                <c:ptCount val="7"/>
                <c:pt idx="0">
                  <c:v>0.35</c:v>
                </c:pt>
                <c:pt idx="1">
                  <c:v>0.05</c:v>
                </c:pt>
                <c:pt idx="2">
                  <c:v>7.0000000000000007E-2</c:v>
                </c:pt>
                <c:pt idx="3">
                  <c:v>0.25</c:v>
                </c:pt>
                <c:pt idx="4">
                  <c:v>0.26</c:v>
                </c:pt>
                <c:pt idx="5">
                  <c:v>0.02</c:v>
                </c:pt>
                <c:pt idx="6">
                  <c:v>0.01</c:v>
                </c:pt>
              </c:numCache>
            </c:numRef>
          </c:val>
          <c:extLst>
            <c:ext xmlns:c16="http://schemas.microsoft.com/office/drawing/2014/chart" uri="{C3380CC4-5D6E-409C-BE32-E72D297353CC}">
              <c16:uniqueId val="{00000001-20BF-492F-9C1B-318125A8A257}"/>
            </c:ext>
          </c:extLst>
        </c:ser>
        <c:dLbls>
          <c:dLblPos val="outEnd"/>
          <c:showLegendKey val="0"/>
          <c:showVal val="1"/>
          <c:showCatName val="0"/>
          <c:showSerName val="0"/>
          <c:showPercent val="0"/>
          <c:showBubbleSize val="0"/>
        </c:dLbls>
        <c:gapWidth val="219"/>
        <c:axId val="318766080"/>
        <c:axId val="318766472"/>
      </c:barChart>
      <c:catAx>
        <c:axId val="3187660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8766472"/>
        <c:crosses val="autoZero"/>
        <c:auto val="1"/>
        <c:lblAlgn val="ctr"/>
        <c:lblOffset val="100"/>
        <c:noMultiLvlLbl val="0"/>
      </c:catAx>
      <c:valAx>
        <c:axId val="318766472"/>
        <c:scaling>
          <c:orientation val="minMax"/>
          <c:max val="1"/>
          <c:min val="0"/>
        </c:scaling>
        <c:delete val="1"/>
        <c:axPos val="t"/>
        <c:numFmt formatCode="0%" sourceLinked="1"/>
        <c:majorTickMark val="out"/>
        <c:minorTickMark val="none"/>
        <c:tickLblPos val="nextTo"/>
        <c:crossAx val="318766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7619047619049E-2"/>
          <c:y val="4.1666666666666664E-2"/>
          <c:w val="0.68622981218256818"/>
          <c:h val="0.84548654761094344"/>
        </c:manualLayout>
      </c:layout>
      <c:barChart>
        <c:barDir val="bar"/>
        <c:grouping val="clustered"/>
        <c:varyColors val="0"/>
        <c:ser>
          <c:idx val="0"/>
          <c:order val="0"/>
          <c:tx>
            <c:strRef>
              <c:f>Musselburgh!$B$1185</c:f>
              <c:strCache>
                <c:ptCount val="1"/>
                <c:pt idx="0">
                  <c:v>East Lothian (n=1563)</c:v>
                </c:pt>
              </c:strCache>
            </c:strRef>
          </c:tx>
          <c:spPr>
            <a:solidFill>
              <a:schemeClr val="accent5"/>
            </a:solidFill>
            <a:ln>
              <a:noFill/>
            </a:ln>
            <a:effectLst/>
          </c:spPr>
          <c:invertIfNegative val="0"/>
          <c:dLbls>
            <c:dLbl>
              <c:idx val="1"/>
              <c:layout>
                <c:manualLayout>
                  <c:x val="0"/>
                  <c:y val="1.9212295869356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34-497B-965C-D8295260943C}"/>
                </c:ext>
              </c:extLst>
            </c:dLbl>
            <c:dLbl>
              <c:idx val="2"/>
              <c:layout>
                <c:manualLayout>
                  <c:x val="-6.3491330034800998E-17"/>
                  <c:y val="1.9212295869356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34-497B-965C-D8295260943C}"/>
                </c:ext>
              </c:extLst>
            </c:dLbl>
            <c:dLbl>
              <c:idx val="6"/>
              <c:layout>
                <c:manualLayout>
                  <c:x val="-1.26982660069602E-16"/>
                  <c:y val="3.0739673390970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334-497B-965C-D8295260943C}"/>
                </c:ext>
              </c:extLst>
            </c:dLbl>
            <c:dLbl>
              <c:idx val="10"/>
              <c:layout>
                <c:manualLayout>
                  <c:x val="0"/>
                  <c:y val="2.30547550432276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34-497B-965C-D8295260943C}"/>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Musselburgh!$A$1186:$A$1196</c:f>
              <c:strCache>
                <c:ptCount val="11"/>
                <c:pt idx="0">
                  <c:v>Prosperous</c:v>
                </c:pt>
                <c:pt idx="1">
                  <c:v>Digital</c:v>
                </c:pt>
                <c:pt idx="2">
                  <c:v>Vibrant</c:v>
                </c:pt>
                <c:pt idx="3">
                  <c:v>Ambitious</c:v>
                </c:pt>
                <c:pt idx="4">
                  <c:v>Traditional</c:v>
                </c:pt>
                <c:pt idx="5">
                  <c:v>Modern</c:v>
                </c:pt>
                <c:pt idx="6">
                  <c:v>Fair</c:v>
                </c:pt>
                <c:pt idx="7">
                  <c:v>Welcoming</c:v>
                </c:pt>
                <c:pt idx="8">
                  <c:v>Dynamic</c:v>
                </c:pt>
                <c:pt idx="9">
                  <c:v>Community minded</c:v>
                </c:pt>
                <c:pt idx="10">
                  <c:v>Other</c:v>
                </c:pt>
              </c:strCache>
            </c:strRef>
          </c:cat>
          <c:val>
            <c:numRef>
              <c:f>Musselburgh!$B$1186:$B$1196</c:f>
              <c:numCache>
                <c:formatCode>0%</c:formatCode>
                <c:ptCount val="11"/>
                <c:pt idx="0">
                  <c:v>0.59</c:v>
                </c:pt>
                <c:pt idx="1">
                  <c:v>0.03</c:v>
                </c:pt>
                <c:pt idx="2">
                  <c:v>0.11</c:v>
                </c:pt>
                <c:pt idx="3">
                  <c:v>0.32</c:v>
                </c:pt>
                <c:pt idx="4">
                  <c:v>0.15</c:v>
                </c:pt>
                <c:pt idx="5">
                  <c:v>0.25</c:v>
                </c:pt>
                <c:pt idx="6">
                  <c:v>0.45</c:v>
                </c:pt>
                <c:pt idx="7">
                  <c:v>0.42</c:v>
                </c:pt>
                <c:pt idx="8">
                  <c:v>0.11</c:v>
                </c:pt>
                <c:pt idx="9">
                  <c:v>0.51</c:v>
                </c:pt>
                <c:pt idx="10">
                  <c:v>0.01</c:v>
                </c:pt>
              </c:numCache>
            </c:numRef>
          </c:val>
          <c:extLst>
            <c:ext xmlns:c16="http://schemas.microsoft.com/office/drawing/2014/chart" uri="{C3380CC4-5D6E-409C-BE32-E72D297353CC}">
              <c16:uniqueId val="{00000004-A334-497B-965C-D8295260943C}"/>
            </c:ext>
          </c:extLst>
        </c:ser>
        <c:ser>
          <c:idx val="1"/>
          <c:order val="1"/>
          <c:tx>
            <c:strRef>
              <c:f>Musselburgh!$C$1185</c:f>
              <c:strCache>
                <c:ptCount val="1"/>
                <c:pt idx="0">
                  <c:v>Musselburgh (n=271)</c:v>
                </c:pt>
              </c:strCache>
            </c:strRef>
          </c:tx>
          <c:spPr>
            <a:solidFill>
              <a:srgbClr val="CD006E"/>
            </a:solidFill>
            <a:ln>
              <a:noFill/>
            </a:ln>
            <a:effectLst/>
          </c:spPr>
          <c:invertIfNegative val="0"/>
          <c:dLbls>
            <c:dLbl>
              <c:idx val="0"/>
              <c:layout>
                <c:manualLayout>
                  <c:x val="-1.26982660069602E-16"/>
                  <c:y val="-1.53698366954851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34-497B-965C-D8295260943C}"/>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Musselburgh!$A$1186:$A$1196</c:f>
              <c:strCache>
                <c:ptCount val="11"/>
                <c:pt idx="0">
                  <c:v>Prosperous</c:v>
                </c:pt>
                <c:pt idx="1">
                  <c:v>Digital</c:v>
                </c:pt>
                <c:pt idx="2">
                  <c:v>Vibrant</c:v>
                </c:pt>
                <c:pt idx="3">
                  <c:v>Ambitious</c:v>
                </c:pt>
                <c:pt idx="4">
                  <c:v>Traditional</c:v>
                </c:pt>
                <c:pt idx="5">
                  <c:v>Modern</c:v>
                </c:pt>
                <c:pt idx="6">
                  <c:v>Fair</c:v>
                </c:pt>
                <c:pt idx="7">
                  <c:v>Welcoming</c:v>
                </c:pt>
                <c:pt idx="8">
                  <c:v>Dynamic</c:v>
                </c:pt>
                <c:pt idx="9">
                  <c:v>Community minded</c:v>
                </c:pt>
                <c:pt idx="10">
                  <c:v>Other</c:v>
                </c:pt>
              </c:strCache>
            </c:strRef>
          </c:cat>
          <c:val>
            <c:numRef>
              <c:f>Musselburgh!$C$1186:$C$1196</c:f>
              <c:numCache>
                <c:formatCode>0%</c:formatCode>
                <c:ptCount val="11"/>
                <c:pt idx="0">
                  <c:v>0.72</c:v>
                </c:pt>
                <c:pt idx="1">
                  <c:v>0</c:v>
                </c:pt>
                <c:pt idx="2">
                  <c:v>0.09</c:v>
                </c:pt>
                <c:pt idx="3">
                  <c:v>0.4</c:v>
                </c:pt>
                <c:pt idx="4">
                  <c:v>0.04</c:v>
                </c:pt>
                <c:pt idx="5">
                  <c:v>0.33</c:v>
                </c:pt>
                <c:pt idx="6">
                  <c:v>0.37</c:v>
                </c:pt>
                <c:pt idx="7">
                  <c:v>0.43</c:v>
                </c:pt>
                <c:pt idx="8">
                  <c:v>0.06</c:v>
                </c:pt>
                <c:pt idx="9">
                  <c:v>0.55000000000000004</c:v>
                </c:pt>
                <c:pt idx="10" formatCode="General">
                  <c:v>0</c:v>
                </c:pt>
              </c:numCache>
            </c:numRef>
          </c:val>
          <c:extLst>
            <c:ext xmlns:c16="http://schemas.microsoft.com/office/drawing/2014/chart" uri="{C3380CC4-5D6E-409C-BE32-E72D297353CC}">
              <c16:uniqueId val="{00000006-A334-497B-965C-D8295260943C}"/>
            </c:ext>
          </c:extLst>
        </c:ser>
        <c:dLbls>
          <c:dLblPos val="outEnd"/>
          <c:showLegendKey val="0"/>
          <c:showVal val="1"/>
          <c:showCatName val="0"/>
          <c:showSerName val="0"/>
          <c:showPercent val="0"/>
          <c:showBubbleSize val="0"/>
        </c:dLbls>
        <c:gapWidth val="219"/>
        <c:axId val="426994560"/>
        <c:axId val="426994952"/>
      </c:barChart>
      <c:catAx>
        <c:axId val="4269945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6994952"/>
        <c:crosses val="autoZero"/>
        <c:auto val="1"/>
        <c:lblAlgn val="ctr"/>
        <c:lblOffset val="100"/>
        <c:noMultiLvlLbl val="0"/>
      </c:catAx>
      <c:valAx>
        <c:axId val="426994952"/>
        <c:scaling>
          <c:orientation val="minMax"/>
        </c:scaling>
        <c:delete val="1"/>
        <c:axPos val="t"/>
        <c:numFmt formatCode="0%" sourceLinked="1"/>
        <c:majorTickMark val="none"/>
        <c:minorTickMark val="none"/>
        <c:tickLblPos val="nextTo"/>
        <c:crossAx val="426994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23772028496438"/>
          <c:y val="4.550923929897812E-2"/>
          <c:w val="0.57887050482326075"/>
          <c:h val="0.84548654761094344"/>
        </c:manualLayout>
      </c:layout>
      <c:barChart>
        <c:barDir val="bar"/>
        <c:grouping val="clustered"/>
        <c:varyColors val="0"/>
        <c:ser>
          <c:idx val="0"/>
          <c:order val="0"/>
          <c:tx>
            <c:strRef>
              <c:f>Musselburgh!$B$1218</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Musselburgh!$A$1219:$A$1229</c:f>
              <c:strCache>
                <c:ptCount val="11"/>
                <c:pt idx="0">
                  <c:v>Prosperous</c:v>
                </c:pt>
                <c:pt idx="1">
                  <c:v>Digital</c:v>
                </c:pt>
                <c:pt idx="2">
                  <c:v>Vibrant</c:v>
                </c:pt>
                <c:pt idx="3">
                  <c:v>Ambitious</c:v>
                </c:pt>
                <c:pt idx="4">
                  <c:v>Traditional</c:v>
                </c:pt>
                <c:pt idx="5">
                  <c:v>Modern</c:v>
                </c:pt>
                <c:pt idx="6">
                  <c:v>Fair</c:v>
                </c:pt>
                <c:pt idx="7">
                  <c:v>Welcoming</c:v>
                </c:pt>
                <c:pt idx="8">
                  <c:v>Dynamic</c:v>
                </c:pt>
                <c:pt idx="9">
                  <c:v>Community minded</c:v>
                </c:pt>
                <c:pt idx="10">
                  <c:v>Other</c:v>
                </c:pt>
              </c:strCache>
            </c:strRef>
          </c:cat>
          <c:val>
            <c:numRef>
              <c:f>Musselburgh!$B$1219:$B$1229</c:f>
              <c:numCache>
                <c:formatCode>0%</c:formatCode>
                <c:ptCount val="11"/>
                <c:pt idx="0">
                  <c:v>0.28999999999999998</c:v>
                </c:pt>
                <c:pt idx="1">
                  <c:v>0.01</c:v>
                </c:pt>
                <c:pt idx="2">
                  <c:v>0.02</c:v>
                </c:pt>
                <c:pt idx="3">
                  <c:v>7.0000000000000007E-2</c:v>
                </c:pt>
                <c:pt idx="4">
                  <c:v>0.03</c:v>
                </c:pt>
                <c:pt idx="5">
                  <c:v>0.04</c:v>
                </c:pt>
                <c:pt idx="6">
                  <c:v>0.13</c:v>
                </c:pt>
                <c:pt idx="7">
                  <c:v>0.1</c:v>
                </c:pt>
                <c:pt idx="8">
                  <c:v>0.01</c:v>
                </c:pt>
                <c:pt idx="9">
                  <c:v>0.31</c:v>
                </c:pt>
                <c:pt idx="10">
                  <c:v>0</c:v>
                </c:pt>
              </c:numCache>
            </c:numRef>
          </c:val>
          <c:extLst>
            <c:ext xmlns:c16="http://schemas.microsoft.com/office/drawing/2014/chart" uri="{C3380CC4-5D6E-409C-BE32-E72D297353CC}">
              <c16:uniqueId val="{00000000-1073-4787-B432-121D5E42F193}"/>
            </c:ext>
          </c:extLst>
        </c:ser>
        <c:ser>
          <c:idx val="1"/>
          <c:order val="1"/>
          <c:tx>
            <c:strRef>
              <c:f>Musselburgh!$C$1218</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Musselburgh!$A$1219:$A$1229</c:f>
              <c:strCache>
                <c:ptCount val="11"/>
                <c:pt idx="0">
                  <c:v>Prosperous</c:v>
                </c:pt>
                <c:pt idx="1">
                  <c:v>Digital</c:v>
                </c:pt>
                <c:pt idx="2">
                  <c:v>Vibrant</c:v>
                </c:pt>
                <c:pt idx="3">
                  <c:v>Ambitious</c:v>
                </c:pt>
                <c:pt idx="4">
                  <c:v>Traditional</c:v>
                </c:pt>
                <c:pt idx="5">
                  <c:v>Modern</c:v>
                </c:pt>
                <c:pt idx="6">
                  <c:v>Fair</c:v>
                </c:pt>
                <c:pt idx="7">
                  <c:v>Welcoming</c:v>
                </c:pt>
                <c:pt idx="8">
                  <c:v>Dynamic</c:v>
                </c:pt>
                <c:pt idx="9">
                  <c:v>Community minded</c:v>
                </c:pt>
                <c:pt idx="10">
                  <c:v>Other</c:v>
                </c:pt>
              </c:strCache>
            </c:strRef>
          </c:cat>
          <c:val>
            <c:numRef>
              <c:f>Musselburgh!$C$1219:$C$1229</c:f>
              <c:numCache>
                <c:formatCode>General</c:formatCode>
                <c:ptCount val="11"/>
                <c:pt idx="0" formatCode="0%">
                  <c:v>0.54</c:v>
                </c:pt>
                <c:pt idx="1">
                  <c:v>0</c:v>
                </c:pt>
                <c:pt idx="2" formatCode="0%">
                  <c:v>0</c:v>
                </c:pt>
                <c:pt idx="3" formatCode="0%">
                  <c:v>0.05</c:v>
                </c:pt>
                <c:pt idx="4">
                  <c:v>0</c:v>
                </c:pt>
                <c:pt idx="5" formatCode="0%">
                  <c:v>0.01</c:v>
                </c:pt>
                <c:pt idx="6" formatCode="0%">
                  <c:v>0.09</c:v>
                </c:pt>
                <c:pt idx="7" formatCode="0%">
                  <c:v>0.03</c:v>
                </c:pt>
                <c:pt idx="8" formatCode="0%">
                  <c:v>0.01</c:v>
                </c:pt>
                <c:pt idx="9" formatCode="0%">
                  <c:v>0.26</c:v>
                </c:pt>
                <c:pt idx="10">
                  <c:v>0</c:v>
                </c:pt>
              </c:numCache>
            </c:numRef>
          </c:val>
          <c:extLst>
            <c:ext xmlns:c16="http://schemas.microsoft.com/office/drawing/2014/chart" uri="{C3380CC4-5D6E-409C-BE32-E72D297353CC}">
              <c16:uniqueId val="{00000001-1073-4787-B432-121D5E42F193}"/>
            </c:ext>
          </c:extLst>
        </c:ser>
        <c:dLbls>
          <c:dLblPos val="outEnd"/>
          <c:showLegendKey val="0"/>
          <c:showVal val="1"/>
          <c:showCatName val="0"/>
          <c:showSerName val="0"/>
          <c:showPercent val="0"/>
          <c:showBubbleSize val="0"/>
        </c:dLbls>
        <c:gapWidth val="219"/>
        <c:axId val="426995736"/>
        <c:axId val="426996128"/>
      </c:barChart>
      <c:catAx>
        <c:axId val="4269957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6996128"/>
        <c:crosses val="autoZero"/>
        <c:auto val="1"/>
        <c:lblAlgn val="ctr"/>
        <c:lblOffset val="100"/>
        <c:noMultiLvlLbl val="0"/>
      </c:catAx>
      <c:valAx>
        <c:axId val="426996128"/>
        <c:scaling>
          <c:orientation val="minMax"/>
        </c:scaling>
        <c:delete val="1"/>
        <c:axPos val="t"/>
        <c:numFmt formatCode="0%" sourceLinked="1"/>
        <c:majorTickMark val="none"/>
        <c:minorTickMark val="none"/>
        <c:tickLblPos val="nextTo"/>
        <c:crossAx val="426995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Musselburgh!$B$1680</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Musselburgh!$A$1681:$A$1684</c:f>
              <c:strCache>
                <c:ptCount val="4"/>
                <c:pt idx="0">
                  <c:v>Broadband internet access at home</c:v>
                </c:pt>
                <c:pt idx="1">
                  <c:v>Mobile internet access using a 3G or 4G network</c:v>
                </c:pt>
                <c:pt idx="2">
                  <c:v>No internet access</c:v>
                </c:pt>
                <c:pt idx="3">
                  <c:v>Don't know</c:v>
                </c:pt>
              </c:strCache>
            </c:strRef>
          </c:cat>
          <c:val>
            <c:numRef>
              <c:f>Musselburgh!$B$1681:$B$1684</c:f>
              <c:numCache>
                <c:formatCode>0%</c:formatCode>
                <c:ptCount val="4"/>
                <c:pt idx="0">
                  <c:v>0.8</c:v>
                </c:pt>
                <c:pt idx="1">
                  <c:v>0.62</c:v>
                </c:pt>
                <c:pt idx="2">
                  <c:v>0.16</c:v>
                </c:pt>
                <c:pt idx="3">
                  <c:v>0</c:v>
                </c:pt>
              </c:numCache>
            </c:numRef>
          </c:val>
          <c:extLst>
            <c:ext xmlns:c16="http://schemas.microsoft.com/office/drawing/2014/chart" uri="{C3380CC4-5D6E-409C-BE32-E72D297353CC}">
              <c16:uniqueId val="{00000000-39E4-431D-917D-49CBAC3EC347}"/>
            </c:ext>
          </c:extLst>
        </c:ser>
        <c:ser>
          <c:idx val="1"/>
          <c:order val="1"/>
          <c:tx>
            <c:strRef>
              <c:f>Musselburgh!$C$1680</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Musselburgh!$A$1681:$A$1684</c:f>
              <c:strCache>
                <c:ptCount val="4"/>
                <c:pt idx="0">
                  <c:v>Broadband internet access at home</c:v>
                </c:pt>
                <c:pt idx="1">
                  <c:v>Mobile internet access using a 3G or 4G network</c:v>
                </c:pt>
                <c:pt idx="2">
                  <c:v>No internet access</c:v>
                </c:pt>
                <c:pt idx="3">
                  <c:v>Don't know</c:v>
                </c:pt>
              </c:strCache>
            </c:strRef>
          </c:cat>
          <c:val>
            <c:numRef>
              <c:f>Musselburgh!$C$1681:$C$1684</c:f>
              <c:numCache>
                <c:formatCode>0%</c:formatCode>
                <c:ptCount val="4"/>
                <c:pt idx="0">
                  <c:v>0.75</c:v>
                </c:pt>
                <c:pt idx="1">
                  <c:v>0.55000000000000004</c:v>
                </c:pt>
                <c:pt idx="2">
                  <c:v>0.22</c:v>
                </c:pt>
                <c:pt idx="3">
                  <c:v>0</c:v>
                </c:pt>
              </c:numCache>
            </c:numRef>
          </c:val>
          <c:extLst>
            <c:ext xmlns:c16="http://schemas.microsoft.com/office/drawing/2014/chart" uri="{C3380CC4-5D6E-409C-BE32-E72D297353CC}">
              <c16:uniqueId val="{00000001-39E4-431D-917D-49CBAC3EC347}"/>
            </c:ext>
          </c:extLst>
        </c:ser>
        <c:dLbls>
          <c:dLblPos val="outEnd"/>
          <c:showLegendKey val="0"/>
          <c:showVal val="1"/>
          <c:showCatName val="0"/>
          <c:showSerName val="0"/>
          <c:showPercent val="0"/>
          <c:showBubbleSize val="0"/>
        </c:dLbls>
        <c:gapWidth val="219"/>
        <c:axId val="318767256"/>
        <c:axId val="319601712"/>
      </c:barChart>
      <c:catAx>
        <c:axId val="318767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9601712"/>
        <c:crosses val="autoZero"/>
        <c:auto val="1"/>
        <c:lblAlgn val="ctr"/>
        <c:lblOffset val="100"/>
        <c:noMultiLvlLbl val="0"/>
      </c:catAx>
      <c:valAx>
        <c:axId val="319601712"/>
        <c:scaling>
          <c:orientation val="minMax"/>
          <c:max val="1"/>
          <c:min val="0"/>
        </c:scaling>
        <c:delete val="1"/>
        <c:axPos val="l"/>
        <c:numFmt formatCode="0%" sourceLinked="1"/>
        <c:majorTickMark val="out"/>
        <c:minorTickMark val="none"/>
        <c:tickLblPos val="nextTo"/>
        <c:crossAx val="318767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Musselburgh!$B$1691</c:f>
              <c:strCache>
                <c:ptCount val="1"/>
                <c:pt idx="0">
                  <c:v>East Lothian (n=1311)</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Musselburgh!$A$1692:$A$1697</c:f>
              <c:strCache>
                <c:ptCount val="6"/>
                <c:pt idx="0">
                  <c:v>A personal computer or laptop</c:v>
                </c:pt>
                <c:pt idx="1">
                  <c:v>Digital, cable or satellite television</c:v>
                </c:pt>
                <c:pt idx="2">
                  <c:v>Mobile phone/ iphone/ Smartphone</c:v>
                </c:pt>
                <c:pt idx="3">
                  <c:v>A games console/ PS2/ xBox</c:v>
                </c:pt>
                <c:pt idx="4">
                  <c:v>A tablet - ipad/ Playbook or similar</c:v>
                </c:pt>
                <c:pt idx="5">
                  <c:v>Other</c:v>
                </c:pt>
              </c:strCache>
            </c:strRef>
          </c:cat>
          <c:val>
            <c:numRef>
              <c:f>Musselburgh!$B$1692:$B$1697</c:f>
              <c:numCache>
                <c:formatCode>0%</c:formatCode>
                <c:ptCount val="6"/>
                <c:pt idx="0">
                  <c:v>0.9</c:v>
                </c:pt>
                <c:pt idx="1">
                  <c:v>0.39</c:v>
                </c:pt>
                <c:pt idx="2">
                  <c:v>0.8</c:v>
                </c:pt>
                <c:pt idx="3">
                  <c:v>0.27</c:v>
                </c:pt>
                <c:pt idx="4">
                  <c:v>0.54</c:v>
                </c:pt>
                <c:pt idx="5">
                  <c:v>0</c:v>
                </c:pt>
              </c:numCache>
            </c:numRef>
          </c:val>
          <c:extLst>
            <c:ext xmlns:c16="http://schemas.microsoft.com/office/drawing/2014/chart" uri="{C3380CC4-5D6E-409C-BE32-E72D297353CC}">
              <c16:uniqueId val="{00000000-4E0E-4000-9051-6C9BC52EB13E}"/>
            </c:ext>
          </c:extLst>
        </c:ser>
        <c:ser>
          <c:idx val="1"/>
          <c:order val="1"/>
          <c:tx>
            <c:strRef>
              <c:f>Musselburgh!$C$1691</c:f>
              <c:strCache>
                <c:ptCount val="1"/>
                <c:pt idx="0">
                  <c:v>Musselburgh (n=208)</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Musselburgh!$A$1692:$A$1697</c:f>
              <c:strCache>
                <c:ptCount val="6"/>
                <c:pt idx="0">
                  <c:v>A personal computer or laptop</c:v>
                </c:pt>
                <c:pt idx="1">
                  <c:v>Digital, cable or satellite television</c:v>
                </c:pt>
                <c:pt idx="2">
                  <c:v>Mobile phone/ iphone/ Smartphone</c:v>
                </c:pt>
                <c:pt idx="3">
                  <c:v>A games console/ PS2/ xBox</c:v>
                </c:pt>
                <c:pt idx="4">
                  <c:v>A tablet - ipad/ Playbook or similar</c:v>
                </c:pt>
                <c:pt idx="5">
                  <c:v>Other</c:v>
                </c:pt>
              </c:strCache>
            </c:strRef>
          </c:cat>
          <c:val>
            <c:numRef>
              <c:f>Musselburgh!$C$1692:$C$1697</c:f>
              <c:numCache>
                <c:formatCode>0%</c:formatCode>
                <c:ptCount val="6"/>
                <c:pt idx="0">
                  <c:v>0.92</c:v>
                </c:pt>
                <c:pt idx="1">
                  <c:v>0.09</c:v>
                </c:pt>
                <c:pt idx="2">
                  <c:v>0.73</c:v>
                </c:pt>
                <c:pt idx="3">
                  <c:v>0.04</c:v>
                </c:pt>
                <c:pt idx="4">
                  <c:v>0.35</c:v>
                </c:pt>
                <c:pt idx="5" formatCode="General">
                  <c:v>0</c:v>
                </c:pt>
              </c:numCache>
            </c:numRef>
          </c:val>
          <c:extLst>
            <c:ext xmlns:c16="http://schemas.microsoft.com/office/drawing/2014/chart" uri="{C3380CC4-5D6E-409C-BE32-E72D297353CC}">
              <c16:uniqueId val="{00000001-4E0E-4000-9051-6C9BC52EB13E}"/>
            </c:ext>
          </c:extLst>
        </c:ser>
        <c:dLbls>
          <c:dLblPos val="outEnd"/>
          <c:showLegendKey val="0"/>
          <c:showVal val="1"/>
          <c:showCatName val="0"/>
          <c:showSerName val="0"/>
          <c:showPercent val="0"/>
          <c:showBubbleSize val="0"/>
        </c:dLbls>
        <c:gapWidth val="219"/>
        <c:axId val="319602496"/>
        <c:axId val="319602888"/>
      </c:barChart>
      <c:catAx>
        <c:axId val="319602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9602888"/>
        <c:crosses val="autoZero"/>
        <c:auto val="1"/>
        <c:lblAlgn val="ctr"/>
        <c:lblOffset val="100"/>
        <c:noMultiLvlLbl val="0"/>
      </c:catAx>
      <c:valAx>
        <c:axId val="319602888"/>
        <c:scaling>
          <c:orientation val="minMax"/>
          <c:max val="1"/>
          <c:min val="0"/>
        </c:scaling>
        <c:delete val="1"/>
        <c:axPos val="l"/>
        <c:numFmt formatCode="0%" sourceLinked="1"/>
        <c:majorTickMark val="out"/>
        <c:minorTickMark val="none"/>
        <c:tickLblPos val="nextTo"/>
        <c:crossAx val="319602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709956709956709"/>
          <c:y val="5.7036616820591961E-2"/>
          <c:w val="0.55926959130108733"/>
          <c:h val="0.84164408843707217"/>
        </c:manualLayout>
      </c:layout>
      <c:barChart>
        <c:barDir val="bar"/>
        <c:grouping val="clustered"/>
        <c:varyColors val="0"/>
        <c:ser>
          <c:idx val="0"/>
          <c:order val="0"/>
          <c:tx>
            <c:strRef>
              <c:f>Musselburgh!$B$1519</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Musselburgh!$A$1520:$A$1531</c:f>
              <c:strCache>
                <c:ptCount val="12"/>
                <c:pt idx="0">
                  <c:v>Working - full time (35+ hrs)</c:v>
                </c:pt>
                <c:pt idx="1">
                  <c:v>Working - part time (16-34 hrs)</c:v>
                </c:pt>
                <c:pt idx="2">
                  <c:v>Working - part time (less than 16 hours)</c:v>
                </c:pt>
                <c:pt idx="3">
                  <c:v>Working - zero hours contract</c:v>
                </c:pt>
                <c:pt idx="4">
                  <c:v>Self-employed</c:v>
                </c:pt>
                <c:pt idx="5">
                  <c:v>Unemployed/ Seeking work</c:v>
                </c:pt>
                <c:pt idx="6">
                  <c:v>Permanently retired from work</c:v>
                </c:pt>
                <c:pt idx="7">
                  <c:v>Looking after home/ family</c:v>
                </c:pt>
                <c:pt idx="8">
                  <c:v>Permanently sick or disabled</c:v>
                </c:pt>
                <c:pt idx="9">
                  <c:v>Student</c:v>
                </c:pt>
                <c:pt idx="10">
                  <c:v>Other</c:v>
                </c:pt>
                <c:pt idx="11">
                  <c:v>Refused</c:v>
                </c:pt>
              </c:strCache>
            </c:strRef>
          </c:cat>
          <c:val>
            <c:numRef>
              <c:f>Musselburgh!$B$1520:$B$1531</c:f>
              <c:numCache>
                <c:formatCode>0%</c:formatCode>
                <c:ptCount val="12"/>
                <c:pt idx="0">
                  <c:v>0.44</c:v>
                </c:pt>
                <c:pt idx="1">
                  <c:v>0.14000000000000001</c:v>
                </c:pt>
                <c:pt idx="2">
                  <c:v>0.01</c:v>
                </c:pt>
                <c:pt idx="3">
                  <c:v>0</c:v>
                </c:pt>
                <c:pt idx="4">
                  <c:v>0.02</c:v>
                </c:pt>
                <c:pt idx="5">
                  <c:v>0.01</c:v>
                </c:pt>
                <c:pt idx="6">
                  <c:v>0.28000000000000003</c:v>
                </c:pt>
                <c:pt idx="7">
                  <c:v>0.05</c:v>
                </c:pt>
                <c:pt idx="8">
                  <c:v>0.03</c:v>
                </c:pt>
                <c:pt idx="9">
                  <c:v>0.01</c:v>
                </c:pt>
                <c:pt idx="10">
                  <c:v>0.01</c:v>
                </c:pt>
                <c:pt idx="11">
                  <c:v>0</c:v>
                </c:pt>
              </c:numCache>
            </c:numRef>
          </c:val>
          <c:extLst>
            <c:ext xmlns:c16="http://schemas.microsoft.com/office/drawing/2014/chart" uri="{C3380CC4-5D6E-409C-BE32-E72D297353CC}">
              <c16:uniqueId val="{00000000-AE93-4315-ABBD-465034324D4B}"/>
            </c:ext>
          </c:extLst>
        </c:ser>
        <c:ser>
          <c:idx val="1"/>
          <c:order val="1"/>
          <c:tx>
            <c:strRef>
              <c:f>Musselburgh!$C$1519</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Musselburgh!$A$1520:$A$1531</c:f>
              <c:strCache>
                <c:ptCount val="12"/>
                <c:pt idx="0">
                  <c:v>Working - full time (35+ hrs)</c:v>
                </c:pt>
                <c:pt idx="1">
                  <c:v>Working - part time (16-34 hrs)</c:v>
                </c:pt>
                <c:pt idx="2">
                  <c:v>Working - part time (less than 16 hours)</c:v>
                </c:pt>
                <c:pt idx="3">
                  <c:v>Working - zero hours contract</c:v>
                </c:pt>
                <c:pt idx="4">
                  <c:v>Self-employed</c:v>
                </c:pt>
                <c:pt idx="5">
                  <c:v>Unemployed/ Seeking work</c:v>
                </c:pt>
                <c:pt idx="6">
                  <c:v>Permanently retired from work</c:v>
                </c:pt>
                <c:pt idx="7">
                  <c:v>Looking after home/ family</c:v>
                </c:pt>
                <c:pt idx="8">
                  <c:v>Permanently sick or disabled</c:v>
                </c:pt>
                <c:pt idx="9">
                  <c:v>Student</c:v>
                </c:pt>
                <c:pt idx="10">
                  <c:v>Other</c:v>
                </c:pt>
                <c:pt idx="11">
                  <c:v>Refused</c:v>
                </c:pt>
              </c:strCache>
            </c:strRef>
          </c:cat>
          <c:val>
            <c:numRef>
              <c:f>Musselburgh!$C$1520:$C$1531</c:f>
              <c:numCache>
                <c:formatCode>0%</c:formatCode>
                <c:ptCount val="12"/>
                <c:pt idx="0">
                  <c:v>0.48</c:v>
                </c:pt>
                <c:pt idx="1">
                  <c:v>0.11</c:v>
                </c:pt>
                <c:pt idx="2" formatCode="General">
                  <c:v>0</c:v>
                </c:pt>
                <c:pt idx="3" formatCode="General">
                  <c:v>0</c:v>
                </c:pt>
                <c:pt idx="4" formatCode="General">
                  <c:v>0</c:v>
                </c:pt>
                <c:pt idx="5">
                  <c:v>0</c:v>
                </c:pt>
                <c:pt idx="6">
                  <c:v>0.32</c:v>
                </c:pt>
                <c:pt idx="7">
                  <c:v>0.05</c:v>
                </c:pt>
                <c:pt idx="8">
                  <c:v>0.03</c:v>
                </c:pt>
                <c:pt idx="9">
                  <c:v>0.01</c:v>
                </c:pt>
                <c:pt idx="10" formatCode="General">
                  <c:v>0</c:v>
                </c:pt>
                <c:pt idx="11" formatCode="General">
                  <c:v>0</c:v>
                </c:pt>
              </c:numCache>
            </c:numRef>
          </c:val>
          <c:extLst>
            <c:ext xmlns:c16="http://schemas.microsoft.com/office/drawing/2014/chart" uri="{C3380CC4-5D6E-409C-BE32-E72D297353CC}">
              <c16:uniqueId val="{00000001-AE93-4315-ABBD-465034324D4B}"/>
            </c:ext>
          </c:extLst>
        </c:ser>
        <c:dLbls>
          <c:dLblPos val="outEnd"/>
          <c:showLegendKey val="0"/>
          <c:showVal val="1"/>
          <c:showCatName val="0"/>
          <c:showSerName val="0"/>
          <c:showPercent val="0"/>
          <c:showBubbleSize val="0"/>
        </c:dLbls>
        <c:gapWidth val="219"/>
        <c:axId val="321092448"/>
        <c:axId val="321092840"/>
      </c:barChart>
      <c:catAx>
        <c:axId val="3210924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21092840"/>
        <c:crosses val="autoZero"/>
        <c:auto val="1"/>
        <c:lblAlgn val="ctr"/>
        <c:lblOffset val="100"/>
        <c:noMultiLvlLbl val="0"/>
      </c:catAx>
      <c:valAx>
        <c:axId val="321092840"/>
        <c:scaling>
          <c:orientation val="minMax"/>
          <c:max val="1"/>
          <c:min val="0"/>
        </c:scaling>
        <c:delete val="1"/>
        <c:axPos val="t"/>
        <c:numFmt formatCode="0%" sourceLinked="1"/>
        <c:majorTickMark val="out"/>
        <c:minorTickMark val="none"/>
        <c:tickLblPos val="nextTo"/>
        <c:crossAx val="32109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Musselburgh!$B$1627</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Musselburgh!$A$1628:$A$1633</c:f>
              <c:strCache>
                <c:ptCount val="6"/>
                <c:pt idx="0">
                  <c:v>Work within East Lothian</c:v>
                </c:pt>
                <c:pt idx="1">
                  <c:v>Commute to work outside East Lothian</c:v>
                </c:pt>
                <c:pt idx="2">
                  <c:v>Currently out of work</c:v>
                </c:pt>
                <c:pt idx="3">
                  <c:v>Does not work</c:v>
                </c:pt>
                <c:pt idx="4">
                  <c:v>Other</c:v>
                </c:pt>
                <c:pt idx="5">
                  <c:v>Refused</c:v>
                </c:pt>
              </c:strCache>
            </c:strRef>
          </c:cat>
          <c:val>
            <c:numRef>
              <c:f>Musselburgh!$B$1628:$B$1633</c:f>
              <c:numCache>
                <c:formatCode>0%</c:formatCode>
                <c:ptCount val="6"/>
                <c:pt idx="0">
                  <c:v>0.32</c:v>
                </c:pt>
                <c:pt idx="1">
                  <c:v>0.3</c:v>
                </c:pt>
                <c:pt idx="2">
                  <c:v>0.01</c:v>
                </c:pt>
                <c:pt idx="3">
                  <c:v>0.36</c:v>
                </c:pt>
                <c:pt idx="4">
                  <c:v>0</c:v>
                </c:pt>
                <c:pt idx="5">
                  <c:v>0.01</c:v>
                </c:pt>
              </c:numCache>
            </c:numRef>
          </c:val>
          <c:extLst>
            <c:ext xmlns:c16="http://schemas.microsoft.com/office/drawing/2014/chart" uri="{C3380CC4-5D6E-409C-BE32-E72D297353CC}">
              <c16:uniqueId val="{00000000-75A2-4D5A-A27F-23A6A4CB63EC}"/>
            </c:ext>
          </c:extLst>
        </c:ser>
        <c:ser>
          <c:idx val="1"/>
          <c:order val="1"/>
          <c:tx>
            <c:strRef>
              <c:f>Musselburgh!$C$1627</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Musselburgh!$A$1628:$A$1633</c:f>
              <c:strCache>
                <c:ptCount val="6"/>
                <c:pt idx="0">
                  <c:v>Work within East Lothian</c:v>
                </c:pt>
                <c:pt idx="1">
                  <c:v>Commute to work outside East Lothian</c:v>
                </c:pt>
                <c:pt idx="2">
                  <c:v>Currently out of work</c:v>
                </c:pt>
                <c:pt idx="3">
                  <c:v>Does not work</c:v>
                </c:pt>
                <c:pt idx="4">
                  <c:v>Other</c:v>
                </c:pt>
                <c:pt idx="5">
                  <c:v>Refused</c:v>
                </c:pt>
              </c:strCache>
            </c:strRef>
          </c:cat>
          <c:val>
            <c:numRef>
              <c:f>Musselburgh!$C$1628:$C$1633</c:f>
              <c:numCache>
                <c:formatCode>0%</c:formatCode>
                <c:ptCount val="6"/>
                <c:pt idx="0">
                  <c:v>0.25</c:v>
                </c:pt>
                <c:pt idx="1">
                  <c:v>0.27</c:v>
                </c:pt>
                <c:pt idx="2" formatCode="General">
                  <c:v>0</c:v>
                </c:pt>
                <c:pt idx="3">
                  <c:v>0.47</c:v>
                </c:pt>
                <c:pt idx="4">
                  <c:v>0</c:v>
                </c:pt>
                <c:pt idx="5">
                  <c:v>0.01</c:v>
                </c:pt>
              </c:numCache>
            </c:numRef>
          </c:val>
          <c:extLst>
            <c:ext xmlns:c16="http://schemas.microsoft.com/office/drawing/2014/chart" uri="{C3380CC4-5D6E-409C-BE32-E72D297353CC}">
              <c16:uniqueId val="{00000001-75A2-4D5A-A27F-23A6A4CB63EC}"/>
            </c:ext>
          </c:extLst>
        </c:ser>
        <c:dLbls>
          <c:dLblPos val="outEnd"/>
          <c:showLegendKey val="0"/>
          <c:showVal val="1"/>
          <c:showCatName val="0"/>
          <c:showSerName val="0"/>
          <c:showPercent val="0"/>
          <c:showBubbleSize val="0"/>
        </c:dLbls>
        <c:gapWidth val="219"/>
        <c:axId val="321093624"/>
        <c:axId val="321094016"/>
      </c:barChart>
      <c:catAx>
        <c:axId val="321093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21094016"/>
        <c:crosses val="autoZero"/>
        <c:auto val="1"/>
        <c:lblAlgn val="ctr"/>
        <c:lblOffset val="100"/>
        <c:noMultiLvlLbl val="0"/>
      </c:catAx>
      <c:valAx>
        <c:axId val="321094016"/>
        <c:scaling>
          <c:orientation val="minMax"/>
          <c:max val="1"/>
          <c:min val="0"/>
        </c:scaling>
        <c:delete val="1"/>
        <c:axPos val="l"/>
        <c:numFmt formatCode="0%" sourceLinked="1"/>
        <c:majorTickMark val="out"/>
        <c:minorTickMark val="none"/>
        <c:tickLblPos val="nextTo"/>
        <c:crossAx val="321093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4036037426157465"/>
        </c:manualLayout>
      </c:layout>
      <c:barChart>
        <c:barDir val="col"/>
        <c:grouping val="clustered"/>
        <c:varyColors val="0"/>
        <c:ser>
          <c:idx val="0"/>
          <c:order val="0"/>
          <c:tx>
            <c:strRef>
              <c:f>Musselburgh!$B$1650</c:f>
              <c:strCache>
                <c:ptCount val="1"/>
                <c:pt idx="0">
                  <c:v>East Lothian (n=958)</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Musselburgh!$A$1651:$A$1658</c:f>
              <c:strCache>
                <c:ptCount val="8"/>
                <c:pt idx="0">
                  <c:v>Car as driver</c:v>
                </c:pt>
                <c:pt idx="1">
                  <c:v>Car as passenger</c:v>
                </c:pt>
                <c:pt idx="2">
                  <c:v>Train</c:v>
                </c:pt>
                <c:pt idx="3">
                  <c:v>Bus</c:v>
                </c:pt>
                <c:pt idx="4">
                  <c:v>Bicycle</c:v>
                </c:pt>
                <c:pt idx="5">
                  <c:v>Walk</c:v>
                </c:pt>
                <c:pt idx="6">
                  <c:v>Other</c:v>
                </c:pt>
                <c:pt idx="7">
                  <c:v>Don't know</c:v>
                </c:pt>
              </c:strCache>
            </c:strRef>
          </c:cat>
          <c:val>
            <c:numRef>
              <c:f>Musselburgh!$B$1651:$B$1658</c:f>
              <c:numCache>
                <c:formatCode>0%</c:formatCode>
                <c:ptCount val="8"/>
                <c:pt idx="0">
                  <c:v>0.8</c:v>
                </c:pt>
                <c:pt idx="1">
                  <c:v>0.05</c:v>
                </c:pt>
                <c:pt idx="2">
                  <c:v>0.02</c:v>
                </c:pt>
                <c:pt idx="3">
                  <c:v>7.0000000000000007E-2</c:v>
                </c:pt>
                <c:pt idx="4">
                  <c:v>0.01</c:v>
                </c:pt>
                <c:pt idx="5">
                  <c:v>0.04</c:v>
                </c:pt>
                <c:pt idx="6">
                  <c:v>0.01</c:v>
                </c:pt>
                <c:pt idx="7">
                  <c:v>0</c:v>
                </c:pt>
              </c:numCache>
            </c:numRef>
          </c:val>
          <c:extLst>
            <c:ext xmlns:c16="http://schemas.microsoft.com/office/drawing/2014/chart" uri="{C3380CC4-5D6E-409C-BE32-E72D297353CC}">
              <c16:uniqueId val="{00000000-569A-429E-B21D-509842942A0A}"/>
            </c:ext>
          </c:extLst>
        </c:ser>
        <c:ser>
          <c:idx val="1"/>
          <c:order val="1"/>
          <c:tx>
            <c:strRef>
              <c:f>Musselburgh!$C$1650</c:f>
              <c:strCache>
                <c:ptCount val="1"/>
                <c:pt idx="0">
                  <c:v>Musselburgh (n=133)</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Musselburgh!$A$1651:$A$1658</c:f>
              <c:strCache>
                <c:ptCount val="8"/>
                <c:pt idx="0">
                  <c:v>Car as driver</c:v>
                </c:pt>
                <c:pt idx="1">
                  <c:v>Car as passenger</c:v>
                </c:pt>
                <c:pt idx="2">
                  <c:v>Train</c:v>
                </c:pt>
                <c:pt idx="3">
                  <c:v>Bus</c:v>
                </c:pt>
                <c:pt idx="4">
                  <c:v>Bicycle</c:v>
                </c:pt>
                <c:pt idx="5">
                  <c:v>Walk</c:v>
                </c:pt>
                <c:pt idx="6">
                  <c:v>Other</c:v>
                </c:pt>
                <c:pt idx="7">
                  <c:v>Don't know</c:v>
                </c:pt>
              </c:strCache>
            </c:strRef>
          </c:cat>
          <c:val>
            <c:numRef>
              <c:f>Musselburgh!$C$1651:$C$1658</c:f>
              <c:numCache>
                <c:formatCode>0%</c:formatCode>
                <c:ptCount val="8"/>
                <c:pt idx="0">
                  <c:v>0.66</c:v>
                </c:pt>
                <c:pt idx="1">
                  <c:v>0.03</c:v>
                </c:pt>
                <c:pt idx="2">
                  <c:v>0.01</c:v>
                </c:pt>
                <c:pt idx="3">
                  <c:v>0.17</c:v>
                </c:pt>
                <c:pt idx="4">
                  <c:v>0.01</c:v>
                </c:pt>
                <c:pt idx="5">
                  <c:v>0.1</c:v>
                </c:pt>
                <c:pt idx="6">
                  <c:v>0.01</c:v>
                </c:pt>
                <c:pt idx="7" formatCode="General">
                  <c:v>0</c:v>
                </c:pt>
              </c:numCache>
            </c:numRef>
          </c:val>
          <c:extLst>
            <c:ext xmlns:c16="http://schemas.microsoft.com/office/drawing/2014/chart" uri="{C3380CC4-5D6E-409C-BE32-E72D297353CC}">
              <c16:uniqueId val="{00000001-569A-429E-B21D-509842942A0A}"/>
            </c:ext>
          </c:extLst>
        </c:ser>
        <c:dLbls>
          <c:dLblPos val="outEnd"/>
          <c:showLegendKey val="0"/>
          <c:showVal val="1"/>
          <c:showCatName val="0"/>
          <c:showSerName val="0"/>
          <c:showPercent val="0"/>
          <c:showBubbleSize val="0"/>
        </c:dLbls>
        <c:gapWidth val="219"/>
        <c:axId val="64436920"/>
        <c:axId val="64437312"/>
      </c:barChart>
      <c:catAx>
        <c:axId val="64436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4437312"/>
        <c:crosses val="autoZero"/>
        <c:auto val="1"/>
        <c:lblAlgn val="ctr"/>
        <c:lblOffset val="100"/>
        <c:noMultiLvlLbl val="0"/>
      </c:catAx>
      <c:valAx>
        <c:axId val="64437312"/>
        <c:scaling>
          <c:orientation val="minMax"/>
          <c:max val="1"/>
          <c:min val="0"/>
        </c:scaling>
        <c:delete val="1"/>
        <c:axPos val="l"/>
        <c:numFmt formatCode="0%" sourceLinked="1"/>
        <c:majorTickMark val="out"/>
        <c:minorTickMark val="none"/>
        <c:tickLblPos val="nextTo"/>
        <c:crossAx val="64436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095238095238099E-2"/>
          <c:y val="0.26837187138351221"/>
          <c:w val="0.93675876879026487"/>
          <c:h val="0.50350768113639977"/>
        </c:manualLayout>
      </c:layout>
      <c:barChart>
        <c:barDir val="col"/>
        <c:grouping val="clustered"/>
        <c:varyColors val="0"/>
        <c:ser>
          <c:idx val="0"/>
          <c:order val="0"/>
          <c:tx>
            <c:strRef>
              <c:f>Musselburgh!$B$1616</c:f>
              <c:strCache>
                <c:ptCount val="1"/>
                <c:pt idx="0">
                  <c:v>East Lothian (n=1563)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Musselburgh!$A$1617:$A$1620</c:f>
              <c:strCache>
                <c:ptCount val="4"/>
                <c:pt idx="0">
                  <c:v>Yes, one</c:v>
                </c:pt>
                <c:pt idx="1">
                  <c:v>Yes, two</c:v>
                </c:pt>
                <c:pt idx="2">
                  <c:v>Yes, three +</c:v>
                </c:pt>
                <c:pt idx="3">
                  <c:v>No</c:v>
                </c:pt>
              </c:strCache>
            </c:strRef>
          </c:cat>
          <c:val>
            <c:numRef>
              <c:f>Musselburgh!$B$1617:$B$1620</c:f>
              <c:numCache>
                <c:formatCode>0%</c:formatCode>
                <c:ptCount val="4"/>
                <c:pt idx="0">
                  <c:v>0.47</c:v>
                </c:pt>
                <c:pt idx="1">
                  <c:v>0.28999999999999998</c:v>
                </c:pt>
                <c:pt idx="2">
                  <c:v>0.05</c:v>
                </c:pt>
                <c:pt idx="3">
                  <c:v>0.19</c:v>
                </c:pt>
              </c:numCache>
            </c:numRef>
          </c:val>
          <c:extLst>
            <c:ext xmlns:c16="http://schemas.microsoft.com/office/drawing/2014/chart" uri="{C3380CC4-5D6E-409C-BE32-E72D297353CC}">
              <c16:uniqueId val="{00000000-B1DC-417B-AED0-A545A06CED59}"/>
            </c:ext>
          </c:extLst>
        </c:ser>
        <c:ser>
          <c:idx val="1"/>
          <c:order val="1"/>
          <c:tx>
            <c:strRef>
              <c:f>Musselburgh!$C$1616</c:f>
              <c:strCache>
                <c:ptCount val="1"/>
                <c:pt idx="0">
                  <c:v>Musselburgh (n=271)</c:v>
                </c:pt>
              </c:strCache>
            </c:strRef>
          </c:tx>
          <c:spPr>
            <a:solidFill>
              <a:srgbClr val="CD006E"/>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Musselburgh!$A$1617:$A$1620</c:f>
              <c:strCache>
                <c:ptCount val="4"/>
                <c:pt idx="0">
                  <c:v>Yes, one</c:v>
                </c:pt>
                <c:pt idx="1">
                  <c:v>Yes, two</c:v>
                </c:pt>
                <c:pt idx="2">
                  <c:v>Yes, three +</c:v>
                </c:pt>
                <c:pt idx="3">
                  <c:v>No</c:v>
                </c:pt>
              </c:strCache>
            </c:strRef>
          </c:cat>
          <c:val>
            <c:numRef>
              <c:f>Musselburgh!$C$1617:$C$1620</c:f>
              <c:numCache>
                <c:formatCode>0%</c:formatCode>
                <c:ptCount val="4"/>
                <c:pt idx="0">
                  <c:v>0.49</c:v>
                </c:pt>
                <c:pt idx="1">
                  <c:v>0.16</c:v>
                </c:pt>
                <c:pt idx="2">
                  <c:v>0.03</c:v>
                </c:pt>
                <c:pt idx="3">
                  <c:v>0.32</c:v>
                </c:pt>
              </c:numCache>
            </c:numRef>
          </c:val>
          <c:extLst>
            <c:ext xmlns:c16="http://schemas.microsoft.com/office/drawing/2014/chart" uri="{C3380CC4-5D6E-409C-BE32-E72D297353CC}">
              <c16:uniqueId val="{00000001-B1DC-417B-AED0-A545A06CED59}"/>
            </c:ext>
          </c:extLst>
        </c:ser>
        <c:dLbls>
          <c:dLblPos val="outEnd"/>
          <c:showLegendKey val="0"/>
          <c:showVal val="1"/>
          <c:showCatName val="0"/>
          <c:showSerName val="0"/>
          <c:showPercent val="0"/>
          <c:showBubbleSize val="0"/>
        </c:dLbls>
        <c:gapWidth val="219"/>
        <c:axId val="64438096"/>
        <c:axId val="319597616"/>
      </c:barChart>
      <c:catAx>
        <c:axId val="6443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19597616"/>
        <c:crosses val="autoZero"/>
        <c:auto val="1"/>
        <c:lblAlgn val="ctr"/>
        <c:lblOffset val="100"/>
        <c:noMultiLvlLbl val="0"/>
      </c:catAx>
      <c:valAx>
        <c:axId val="319597616"/>
        <c:scaling>
          <c:orientation val="minMax"/>
          <c:max val="1"/>
          <c:min val="0"/>
        </c:scaling>
        <c:delete val="1"/>
        <c:axPos val="l"/>
        <c:numFmt formatCode="0%" sourceLinked="1"/>
        <c:majorTickMark val="out"/>
        <c:minorTickMark val="none"/>
        <c:tickLblPos val="nextTo"/>
        <c:crossAx val="64438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28" tIns="45714" rIns="91428" bIns="45714"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28" tIns="45714" rIns="91428" bIns="45714" rtlCol="0"/>
          <a:lstStyle>
            <a:lvl1pPr algn="r">
              <a:defRPr sz="1200">
                <a:latin typeface="Arial" charset="0"/>
                <a:cs typeface="Arial" charset="0"/>
              </a:defRPr>
            </a:lvl1pPr>
          </a:lstStyle>
          <a:p>
            <a:pPr>
              <a:defRPr/>
            </a:pPr>
            <a:fld id="{45FF93EF-A98D-41D9-8482-5DDD94DB250A}" type="datetimeFigureOut">
              <a:rPr lang="en-US"/>
              <a:pPr>
                <a:defRPr/>
              </a:pPr>
              <a:t>6/27/2017</a:t>
            </a:fld>
            <a:endParaRPr lang="en-US"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28" tIns="45714" rIns="91428" bIns="45714"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28" tIns="45714" rIns="91428" bIns="45714" numCol="1" anchor="b" anchorCtr="0" compatLnSpc="1">
            <a:prstTxWarp prst="textNoShape">
              <a:avLst/>
            </a:prstTxWarp>
          </a:bodyPr>
          <a:lstStyle>
            <a:lvl1pPr algn="r">
              <a:defRPr sz="1200"/>
            </a:lvl1pPr>
          </a:lstStyle>
          <a:p>
            <a:fld id="{76AD52B6-0074-4DA9-9FDE-CE853AD26FA7}" type="slidenum">
              <a:rPr lang="en-US" altLang="en-US"/>
              <a:pPr/>
              <a:t>‹#›</a:t>
            </a:fld>
            <a:endParaRPr lang="en-US" altLang="en-US"/>
          </a:p>
        </p:txBody>
      </p:sp>
    </p:spTree>
    <p:extLst>
      <p:ext uri="{BB962C8B-B14F-4D97-AF65-F5344CB8AC3E}">
        <p14:creationId xmlns:p14="http://schemas.microsoft.com/office/powerpoint/2010/main" val="1629714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28" tIns="45714" rIns="91428" bIns="4571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28" tIns="45714" rIns="91428" bIns="45714" rtlCol="0"/>
          <a:lstStyle>
            <a:lvl1pPr algn="r" fontAlgn="auto">
              <a:spcBef>
                <a:spcPts val="0"/>
              </a:spcBef>
              <a:spcAft>
                <a:spcPts val="0"/>
              </a:spcAft>
              <a:defRPr sz="1200">
                <a:latin typeface="+mn-lt"/>
                <a:cs typeface="+mn-cs"/>
              </a:defRPr>
            </a:lvl1pPr>
          </a:lstStyle>
          <a:p>
            <a:pPr>
              <a:defRPr/>
            </a:pPr>
            <a:fld id="{6DD6FD0B-5CFA-4C9B-90BF-21FC63D2C484}" type="datetimeFigureOut">
              <a:rPr lang="en-US"/>
              <a:pPr>
                <a:defRPr/>
              </a:pPr>
              <a:t>6/27/2017</a:t>
            </a:fld>
            <a:endParaRPr lang="en-US" dirty="0"/>
          </a:p>
        </p:txBody>
      </p:sp>
      <p:sp>
        <p:nvSpPr>
          <p:cNvPr id="4" name="Slide Image Placeholder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428" tIns="45714" rIns="91428" bIns="45714" rtlCol="0" anchor="ctr"/>
          <a:lstStyle/>
          <a:p>
            <a:pPr lvl="0"/>
            <a:endParaRPr lang="en-US"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28" tIns="45714" rIns="91428" bIns="457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28" tIns="45714" rIns="91428" bIns="45714"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28" tIns="45714" rIns="91428" bIns="45714" numCol="1" anchor="b" anchorCtr="0" compatLnSpc="1">
            <a:prstTxWarp prst="textNoShape">
              <a:avLst/>
            </a:prstTxWarp>
          </a:bodyPr>
          <a:lstStyle>
            <a:lvl1pPr algn="r">
              <a:defRPr sz="1200">
                <a:latin typeface="Calibri" panose="020F0502020204030204" pitchFamily="34" charset="0"/>
              </a:defRPr>
            </a:lvl1pPr>
          </a:lstStyle>
          <a:p>
            <a:fld id="{025BF86F-35E0-4101-B520-86B6BE896358}" type="slidenum">
              <a:rPr lang="en-US" altLang="en-US"/>
              <a:pPr/>
              <a:t>‹#›</a:t>
            </a:fld>
            <a:endParaRPr lang="en-US" altLang="en-US"/>
          </a:p>
        </p:txBody>
      </p:sp>
    </p:spTree>
    <p:extLst>
      <p:ext uri="{BB962C8B-B14F-4D97-AF65-F5344CB8AC3E}">
        <p14:creationId xmlns:p14="http://schemas.microsoft.com/office/powerpoint/2010/main" val="9739677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5BF86F-35E0-4101-B520-86B6BE896358}" type="slidenum">
              <a:rPr lang="en-US" altLang="en-US" smtClean="0"/>
              <a:pPr/>
              <a:t>43</a:t>
            </a:fld>
            <a:endParaRPr lang="en-US" altLang="en-US"/>
          </a:p>
        </p:txBody>
      </p:sp>
    </p:spTree>
    <p:extLst>
      <p:ext uri="{BB962C8B-B14F-4D97-AF65-F5344CB8AC3E}">
        <p14:creationId xmlns:p14="http://schemas.microsoft.com/office/powerpoint/2010/main" val="1565684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5BF86F-35E0-4101-B520-86B6BE896358}" type="slidenum">
              <a:rPr lang="en-US" altLang="en-US" smtClean="0"/>
              <a:pPr/>
              <a:t>45</a:t>
            </a:fld>
            <a:endParaRPr lang="en-US" altLang="en-US"/>
          </a:p>
        </p:txBody>
      </p:sp>
    </p:spTree>
    <p:extLst>
      <p:ext uri="{BB962C8B-B14F-4D97-AF65-F5344CB8AC3E}">
        <p14:creationId xmlns:p14="http://schemas.microsoft.com/office/powerpoint/2010/main" val="429555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5BF86F-35E0-4101-B520-86B6BE896358}" type="slidenum">
              <a:rPr lang="en-US" altLang="en-US" smtClean="0"/>
              <a:pPr/>
              <a:t>48</a:t>
            </a:fld>
            <a:endParaRPr lang="en-US" altLang="en-US"/>
          </a:p>
        </p:txBody>
      </p:sp>
    </p:spTree>
    <p:extLst>
      <p:ext uri="{BB962C8B-B14F-4D97-AF65-F5344CB8AC3E}">
        <p14:creationId xmlns:p14="http://schemas.microsoft.com/office/powerpoint/2010/main" val="3663965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Final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5638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CD006E"/>
                </a:solidFill>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83696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E0980D-2C67-4CE8-8E39-F9FB480D58E1}" type="datetimeFigureOut">
              <a:rPr lang="en-US"/>
              <a:pPr>
                <a:defRPr/>
              </a:pPr>
              <a:t>6/27/2017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7F51CB-13E5-4483-B9BD-978E887B57D0}" type="slidenum">
              <a:rPr lang="en-US" altLang="en-US"/>
              <a:pPr/>
              <a:t>‹#›</a:t>
            </a:fld>
            <a:endParaRPr lang="en-US" altLang="en-US"/>
          </a:p>
        </p:txBody>
      </p:sp>
    </p:spTree>
    <p:extLst>
      <p:ext uri="{BB962C8B-B14F-4D97-AF65-F5344CB8AC3E}">
        <p14:creationId xmlns:p14="http://schemas.microsoft.com/office/powerpoint/2010/main" val="96390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C6839D9-BB2E-4196-A26F-A957B871E6A1}" type="datetimeFigureOut">
              <a:rPr lang="en-US"/>
              <a:pPr>
                <a:defRPr/>
              </a:pPr>
              <a:t>6/27/2017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B325C91-8D19-4AEE-A8D3-6677FBB169E1}" type="slidenum">
              <a:rPr lang="en-US" altLang="en-US"/>
              <a:pPr/>
              <a:t>‹#›</a:t>
            </a:fld>
            <a:endParaRPr lang="en-US" altLang="en-US"/>
          </a:p>
        </p:txBody>
      </p:sp>
    </p:spTree>
    <p:extLst>
      <p:ext uri="{BB962C8B-B14F-4D97-AF65-F5344CB8AC3E}">
        <p14:creationId xmlns:p14="http://schemas.microsoft.com/office/powerpoint/2010/main" val="162586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Final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00788"/>
            <a:ext cx="1871663"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lvl1pPr algn="l">
              <a:defRPr sz="4000">
                <a:solidFill>
                  <a:srgbClr val="CD006E"/>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0099"/>
              </a:buClr>
              <a:buFont typeface="Wingdings" pitchFamily="2" charset="2"/>
              <a:buChar char=""/>
              <a:defRPr>
                <a:latin typeface="Arial" pitchFamily="34" charset="0"/>
                <a:cs typeface="Arial" pitchFamily="34" charset="0"/>
              </a:defRPr>
            </a:lvl1pPr>
            <a:lvl2pPr>
              <a:buClr>
                <a:srgbClr val="CD006E"/>
              </a:buClr>
              <a:buFont typeface="Wingdings" pitchFamily="2" charset="2"/>
              <a:buChar char="§"/>
              <a:defRPr>
                <a:latin typeface="Arial" pitchFamily="34" charset="0"/>
                <a:cs typeface="Arial" pitchFamily="34" charset="0"/>
              </a:defRPr>
            </a:lvl2pPr>
            <a:lvl3pPr>
              <a:buClr>
                <a:srgbClr val="000099"/>
              </a:buClr>
              <a:buFont typeface="Courier New" pitchFamily="49" charset="0"/>
              <a:buChar char="o"/>
              <a:defRPr>
                <a:latin typeface="Arial" pitchFamily="34" charset="0"/>
                <a:cs typeface="Arial" pitchFamily="34" charset="0"/>
              </a:defRPr>
            </a:lvl3pPr>
            <a:lvl4pPr>
              <a:buClr>
                <a:srgbClr val="CD006E"/>
              </a:buCl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0"/>
          </p:nvPr>
        </p:nvSpPr>
        <p:spPr/>
        <p:txBody>
          <a:bodyPr/>
          <a:lstStyle>
            <a:lvl1pPr>
              <a:defRPr/>
            </a:lvl1pPr>
          </a:lstStyle>
          <a:p>
            <a:pPr>
              <a:defRPr/>
            </a:pPr>
            <a:endParaRPr lang="en-US"/>
          </a:p>
        </p:txBody>
      </p:sp>
    </p:spTree>
    <p:extLst>
      <p:ext uri="{BB962C8B-B14F-4D97-AF65-F5344CB8AC3E}">
        <p14:creationId xmlns:p14="http://schemas.microsoft.com/office/powerpoint/2010/main" val="332406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194EB78-E414-41C1-A065-9630544C0557}" type="datetimeFigureOut">
              <a:rPr lang="en-US"/>
              <a:pPr>
                <a:defRPr/>
              </a:pPr>
              <a:t>6/27/2017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6D41E3A-134B-48EF-89FB-D798337C3887}" type="slidenum">
              <a:rPr lang="en-US" altLang="en-US"/>
              <a:pPr/>
              <a:t>‹#›</a:t>
            </a:fld>
            <a:endParaRPr lang="en-US" altLang="en-US"/>
          </a:p>
        </p:txBody>
      </p:sp>
    </p:spTree>
    <p:extLst>
      <p:ext uri="{BB962C8B-B14F-4D97-AF65-F5344CB8AC3E}">
        <p14:creationId xmlns:p14="http://schemas.microsoft.com/office/powerpoint/2010/main" val="1143074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7AECCF5-8B33-4C15-A97D-F6F09828AC4A}" type="datetimeFigureOut">
              <a:rPr lang="en-US"/>
              <a:pPr>
                <a:defRPr/>
              </a:pPr>
              <a:t>6/27/2017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EC21A76-5C7E-41CD-9FF4-BC34A4E8E9F2}" type="slidenum">
              <a:rPr lang="en-US" altLang="en-US"/>
              <a:pPr/>
              <a:t>‹#›</a:t>
            </a:fld>
            <a:endParaRPr lang="en-US" altLang="en-US"/>
          </a:p>
        </p:txBody>
      </p:sp>
    </p:spTree>
    <p:extLst>
      <p:ext uri="{BB962C8B-B14F-4D97-AF65-F5344CB8AC3E}">
        <p14:creationId xmlns:p14="http://schemas.microsoft.com/office/powerpoint/2010/main" val="237238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7080AED-DBF2-4DC5-B142-545D4625943C}" type="datetimeFigureOut">
              <a:rPr lang="en-US"/>
              <a:pPr>
                <a:defRPr/>
              </a:pPr>
              <a:t>6/27/2017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9E8B20F-2B97-494B-A729-F704F1B706C5}" type="slidenum">
              <a:rPr lang="en-US" altLang="en-US"/>
              <a:pPr/>
              <a:t>‹#›</a:t>
            </a:fld>
            <a:endParaRPr lang="en-US" altLang="en-US"/>
          </a:p>
        </p:txBody>
      </p:sp>
    </p:spTree>
    <p:extLst>
      <p:ext uri="{BB962C8B-B14F-4D97-AF65-F5344CB8AC3E}">
        <p14:creationId xmlns:p14="http://schemas.microsoft.com/office/powerpoint/2010/main" val="69013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AF49FFF-F621-486C-BAA6-C93C6C523C83}" type="datetimeFigureOut">
              <a:rPr lang="en-US"/>
              <a:pPr>
                <a:defRPr/>
              </a:pPr>
              <a:t>6/27/2017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4BDDE22-481A-42E1-889A-7DD1F0A20262}" type="slidenum">
              <a:rPr lang="en-US" altLang="en-US"/>
              <a:pPr/>
              <a:t>‹#›</a:t>
            </a:fld>
            <a:endParaRPr lang="en-US" altLang="en-US"/>
          </a:p>
        </p:txBody>
      </p:sp>
    </p:spTree>
    <p:extLst>
      <p:ext uri="{BB962C8B-B14F-4D97-AF65-F5344CB8AC3E}">
        <p14:creationId xmlns:p14="http://schemas.microsoft.com/office/powerpoint/2010/main" val="112369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9E39CF-7EC0-4B5D-9D26-1A71CFBD988E}" type="datetimeFigureOut">
              <a:rPr lang="en-US"/>
              <a:pPr>
                <a:defRPr/>
              </a:pPr>
              <a:t>6/27/2017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5CC3EA7-FBFE-488A-A93B-F37AB716BCEF}" type="slidenum">
              <a:rPr lang="en-US" altLang="en-US"/>
              <a:pPr/>
              <a:t>‹#›</a:t>
            </a:fld>
            <a:endParaRPr lang="en-US" altLang="en-US"/>
          </a:p>
        </p:txBody>
      </p:sp>
    </p:spTree>
    <p:extLst>
      <p:ext uri="{BB962C8B-B14F-4D97-AF65-F5344CB8AC3E}">
        <p14:creationId xmlns:p14="http://schemas.microsoft.com/office/powerpoint/2010/main" val="339100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C8FD40C-8283-4E3E-A08C-393316DDDC7A}" type="datetimeFigureOut">
              <a:rPr lang="en-US"/>
              <a:pPr>
                <a:defRPr/>
              </a:pPr>
              <a:t>6/27/2017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1B60039-531A-4F92-AB24-8A3C5A07959A}" type="slidenum">
              <a:rPr lang="en-US" altLang="en-US"/>
              <a:pPr/>
              <a:t>‹#›</a:t>
            </a:fld>
            <a:endParaRPr lang="en-US" altLang="en-US"/>
          </a:p>
        </p:txBody>
      </p:sp>
    </p:spTree>
    <p:extLst>
      <p:ext uri="{BB962C8B-B14F-4D97-AF65-F5344CB8AC3E}">
        <p14:creationId xmlns:p14="http://schemas.microsoft.com/office/powerpoint/2010/main" val="2961564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55EF2DD-CE93-4958-BDCB-374428FD7A9F}" type="datetimeFigureOut">
              <a:rPr lang="en-US"/>
              <a:pPr>
                <a:defRPr/>
              </a:pPr>
              <a:t>6/27/2017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985ADD4-AE34-4AA1-BC32-036E230A7B7A}" type="slidenum">
              <a:rPr lang="en-US" altLang="en-US"/>
              <a:pPr/>
              <a:t>‹#›</a:t>
            </a:fld>
            <a:endParaRPr lang="en-US" altLang="en-US"/>
          </a:p>
        </p:txBody>
      </p:sp>
    </p:spTree>
    <p:extLst>
      <p:ext uri="{BB962C8B-B14F-4D97-AF65-F5344CB8AC3E}">
        <p14:creationId xmlns:p14="http://schemas.microsoft.com/office/powerpoint/2010/main" val="859420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1A5A540-8159-4805-A368-6E2F7279528F}" type="datetimeFigureOut">
              <a:rPr lang="en-US"/>
              <a:pPr>
                <a:defRPr/>
              </a:pPr>
              <a:t>6/27/2017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833AE70-A3C2-4B56-9283-4694C4DE52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35" r:id="rId1"/>
    <p:sldLayoutId id="2147484036"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4213" y="1412875"/>
            <a:ext cx="7772400" cy="1470025"/>
          </a:xfrm>
        </p:spPr>
        <p:txBody>
          <a:bodyPr/>
          <a:lstStyle/>
          <a:p>
            <a:pPr algn="l" eaLnBrk="1" hangingPunct="1"/>
            <a:r>
              <a:rPr lang="en-GB" altLang="en-US"/>
              <a:t>East Lothian</a:t>
            </a:r>
            <a:endParaRPr lang="en-US" altLang="en-US" dirty="0"/>
          </a:p>
        </p:txBody>
      </p:sp>
      <p:sp>
        <p:nvSpPr>
          <p:cNvPr id="4099" name="Subtitle 2"/>
          <p:cNvSpPr>
            <a:spLocks noGrp="1"/>
          </p:cNvSpPr>
          <p:nvPr>
            <p:ph type="subTitle" idx="1"/>
          </p:nvPr>
        </p:nvSpPr>
        <p:spPr>
          <a:xfrm>
            <a:off x="684213" y="2492375"/>
            <a:ext cx="7489825" cy="865188"/>
          </a:xfrm>
        </p:spPr>
        <p:txBody>
          <a:bodyPr/>
          <a:lstStyle/>
          <a:p>
            <a:pPr algn="l" eaLnBrk="1" hangingPunct="1"/>
            <a:r>
              <a:rPr lang="en-GB" altLang="en-US" dirty="0">
                <a:solidFill>
                  <a:srgbClr val="CD006E"/>
                </a:solidFill>
              </a:rPr>
              <a:t>Resident Satisfaction Survey 2017</a:t>
            </a:r>
          </a:p>
        </p:txBody>
      </p:sp>
      <p:sp>
        <p:nvSpPr>
          <p:cNvPr id="4100" name="Subtitle 2"/>
          <p:cNvSpPr txBox="1">
            <a:spLocks/>
          </p:cNvSpPr>
          <p:nvPr/>
        </p:nvSpPr>
        <p:spPr bwMode="auto">
          <a:xfrm>
            <a:off x="684213" y="3357563"/>
            <a:ext cx="74898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GB" altLang="en-US" sz="3200" dirty="0">
                <a:solidFill>
                  <a:srgbClr val="000066"/>
                </a:solidFill>
              </a:rPr>
              <a:t>Musselburgh</a:t>
            </a:r>
          </a:p>
        </p:txBody>
      </p:sp>
      <p:sp>
        <p:nvSpPr>
          <p:cNvPr id="4101" name="Subtitle 2"/>
          <p:cNvSpPr txBox="1">
            <a:spLocks/>
          </p:cNvSpPr>
          <p:nvPr/>
        </p:nvSpPr>
        <p:spPr bwMode="auto">
          <a:xfrm>
            <a:off x="682625" y="4724400"/>
            <a:ext cx="7489825"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GB" altLang="en-US" sz="2000" dirty="0">
                <a:solidFill>
                  <a:srgbClr val="000066"/>
                </a:solidFill>
              </a:rPr>
              <a:t>Results Summary</a:t>
            </a:r>
          </a:p>
          <a:p>
            <a:pPr eaLnBrk="1" hangingPunct="1">
              <a:spcBef>
                <a:spcPct val="20000"/>
              </a:spcBef>
              <a:buFont typeface="Arial" panose="020B0604020202020204" pitchFamily="34" charset="0"/>
              <a:buNone/>
            </a:pPr>
            <a:r>
              <a:rPr lang="en-GB" altLang="en-US" sz="2000" dirty="0">
                <a:solidFill>
                  <a:srgbClr val="000066"/>
                </a:solidFill>
              </a:rPr>
              <a:t>May 2017</a:t>
            </a:r>
          </a:p>
        </p:txBody>
      </p:sp>
      <p:pic>
        <p:nvPicPr>
          <p:cNvPr id="6" name="Picture 2" descr="ISO 20252 UKAS box  with cert numb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5661025"/>
            <a:ext cx="1133475" cy="6477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mrs company partner logo 3004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5635041"/>
            <a:ext cx="1123950" cy="60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777875"/>
          </a:xfrm>
        </p:spPr>
        <p:txBody>
          <a:bodyPr/>
          <a:lstStyle/>
          <a:p>
            <a:pPr eaLnBrk="1" hangingPunct="1"/>
            <a:r>
              <a:rPr lang="en-GB" altLang="en-US" sz="2700" dirty="0"/>
              <a:t>Figure 7: Working location (chief earner) (Q39)</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2196283517"/>
              </p:ext>
            </p:extLst>
          </p:nvPr>
        </p:nvGraphicFramePr>
        <p:xfrm>
          <a:off x="904875" y="1776412"/>
          <a:ext cx="7334250" cy="3305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777875"/>
          </a:xfrm>
        </p:spPr>
        <p:txBody>
          <a:bodyPr/>
          <a:lstStyle/>
          <a:p>
            <a:pPr eaLnBrk="1" hangingPunct="1"/>
            <a:r>
              <a:rPr lang="en-GB" altLang="en-US" sz="2700" dirty="0"/>
              <a:t>Figure 8: Main travel method to work (Q40)</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4075175015"/>
              </p:ext>
            </p:extLst>
          </p:nvPr>
        </p:nvGraphicFramePr>
        <p:xfrm>
          <a:off x="904875" y="1776412"/>
          <a:ext cx="7334250" cy="3305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777875"/>
          </a:xfrm>
        </p:spPr>
        <p:txBody>
          <a:bodyPr/>
          <a:lstStyle/>
          <a:p>
            <a:pPr eaLnBrk="1" hangingPunct="1"/>
            <a:r>
              <a:rPr lang="en-GB" altLang="en-US" sz="2700" dirty="0"/>
              <a:t>Figure 9: Access to private transport (Q38)</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1430118971"/>
              </p:ext>
            </p:extLst>
          </p:nvPr>
        </p:nvGraphicFramePr>
        <p:xfrm>
          <a:off x="904875" y="1776412"/>
          <a:ext cx="7334250" cy="3305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4564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777875"/>
          </a:xfrm>
        </p:spPr>
        <p:txBody>
          <a:bodyPr/>
          <a:lstStyle/>
          <a:p>
            <a:pPr eaLnBrk="1" hangingPunct="1"/>
            <a:r>
              <a:rPr lang="en-GB" altLang="en-US" sz="2700" dirty="0"/>
              <a:t>Figure 10: Age (Q30)</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3774782575"/>
              </p:ext>
            </p:extLst>
          </p:nvPr>
        </p:nvGraphicFramePr>
        <p:xfrm>
          <a:off x="904875" y="1776412"/>
          <a:ext cx="7334250" cy="3305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77875"/>
          </a:xfrm>
        </p:spPr>
        <p:txBody>
          <a:bodyPr/>
          <a:lstStyle/>
          <a:p>
            <a:pPr eaLnBrk="1" hangingPunct="1"/>
            <a:r>
              <a:rPr lang="en-GB" altLang="en-US" sz="2700" dirty="0"/>
              <a:t>Figure 11: Financial management (Q43)</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2980218393"/>
              </p:ext>
            </p:extLst>
          </p:nvPr>
        </p:nvGraphicFramePr>
        <p:xfrm>
          <a:off x="904875" y="1776412"/>
          <a:ext cx="7334250" cy="3305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77875"/>
          </a:xfrm>
        </p:spPr>
        <p:txBody>
          <a:bodyPr/>
          <a:lstStyle/>
          <a:p>
            <a:pPr eaLnBrk="1" hangingPunct="1"/>
            <a:r>
              <a:rPr lang="en-GB" altLang="en-US" sz="2700" dirty="0"/>
              <a:t>Figure 12: Savings and investments (Q44)</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767872257"/>
              </p:ext>
            </p:extLst>
          </p:nvPr>
        </p:nvGraphicFramePr>
        <p:xfrm>
          <a:off x="904875" y="1776412"/>
          <a:ext cx="7334250" cy="3305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3392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2276872"/>
            <a:ext cx="8229600" cy="1138237"/>
          </a:xfrm>
        </p:spPr>
        <p:txBody>
          <a:bodyPr>
            <a:noAutofit/>
          </a:bodyPr>
          <a:lstStyle/>
          <a:p>
            <a:pPr algn="ctr" eaLnBrk="1" hangingPunct="1"/>
            <a:r>
              <a:rPr lang="en-US" altLang="en-US" sz="4800" dirty="0"/>
              <a:t>NEIGHBOURHOOD AND QUALITY OF LIFE</a:t>
            </a:r>
          </a:p>
        </p:txBody>
      </p:sp>
    </p:spTree>
    <p:extLst>
      <p:ext uri="{BB962C8B-B14F-4D97-AF65-F5344CB8AC3E}">
        <p14:creationId xmlns:p14="http://schemas.microsoft.com/office/powerpoint/2010/main" val="3535484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13: In overall terms how would you rate your neighbourhood as a place to live? (Q1)</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368288973"/>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5825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14: Thinking about your local neighbourhood, do you think it has got better, stayed the same or got worse over the last 3 years? (Q2)</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2907885382"/>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0614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15: How strongly do you feel you belong to your immediate neighbourhood? (Q3)</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4144528095"/>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960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850900"/>
          </a:xfrm>
        </p:spPr>
        <p:txBody>
          <a:bodyPr/>
          <a:lstStyle/>
          <a:p>
            <a:pPr eaLnBrk="1" hangingPunct="1"/>
            <a:r>
              <a:rPr lang="en-GB" altLang="en-US" sz="2700"/>
              <a:t>Overview: Research Objectives</a:t>
            </a:r>
            <a:endParaRPr lang="en-US" altLang="en-US" sz="2700"/>
          </a:p>
        </p:txBody>
      </p:sp>
      <p:sp>
        <p:nvSpPr>
          <p:cNvPr id="5123" name="Content Placeholder 2"/>
          <p:cNvSpPr>
            <a:spLocks noGrp="1"/>
          </p:cNvSpPr>
          <p:nvPr>
            <p:ph idx="1"/>
          </p:nvPr>
        </p:nvSpPr>
        <p:spPr>
          <a:xfrm>
            <a:off x="457200" y="1341438"/>
            <a:ext cx="8229600" cy="4784725"/>
          </a:xfrm>
        </p:spPr>
        <p:txBody>
          <a:bodyPr/>
          <a:lstStyle/>
          <a:p>
            <a:pPr>
              <a:buClr>
                <a:srgbClr val="CD006E"/>
              </a:buClr>
            </a:pPr>
            <a:r>
              <a:rPr lang="en-GB" altLang="en-US" sz="1800" dirty="0"/>
              <a:t>To establish the public’s views on general and specific aspects of Life in East Lothian</a:t>
            </a:r>
          </a:p>
          <a:p>
            <a:pPr>
              <a:buClr>
                <a:srgbClr val="CD006E"/>
              </a:buClr>
            </a:pPr>
            <a:r>
              <a:rPr lang="en-GB" altLang="en-US" sz="1800" dirty="0"/>
              <a:t>In particular to establish levels of satisfaction, and sources of dissatisfaction when contacting the Council </a:t>
            </a:r>
          </a:p>
          <a:p>
            <a:pPr>
              <a:buClr>
                <a:srgbClr val="CD006E"/>
              </a:buClr>
            </a:pPr>
            <a:r>
              <a:rPr lang="en-GB" altLang="en-US" sz="1800" dirty="0"/>
              <a:t>More generally, to establish the customer experience when contacting the Council </a:t>
            </a:r>
          </a:p>
          <a:p>
            <a:pPr>
              <a:buClr>
                <a:srgbClr val="CD006E"/>
              </a:buClr>
            </a:pPr>
            <a:r>
              <a:rPr lang="en-GB" altLang="en-US" sz="1800" dirty="0"/>
              <a:t>To strengthen the evidence base which will support and inform the development of East Lothian’s Single Outcome Agreement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16: And overall, how would you rate East Lothian as an area to live? (Q4)</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2243250049"/>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0460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17: Thinking generally, which of the things below would you say are </a:t>
            </a:r>
            <a:r>
              <a:rPr lang="en-GB" altLang="en-US" sz="2700" u="sng" dirty="0"/>
              <a:t>most important </a:t>
            </a:r>
            <a:r>
              <a:rPr lang="en-GB" altLang="en-US" sz="2700" dirty="0"/>
              <a:t>in making somewhere a good place to live? (Q5)</a:t>
            </a:r>
            <a:endParaRPr lang="en-US" altLang="en-US" sz="2700" dirty="0"/>
          </a:p>
        </p:txBody>
      </p:sp>
      <p:graphicFrame>
        <p:nvGraphicFramePr>
          <p:cNvPr id="4" name="Table 3"/>
          <p:cNvGraphicFramePr>
            <a:graphicFrameLocks noGrp="1"/>
          </p:cNvGraphicFramePr>
          <p:nvPr>
            <p:extLst>
              <p:ext uri="{D42A27DB-BD31-4B8C-83A1-F6EECF244321}">
                <p14:modId xmlns:p14="http://schemas.microsoft.com/office/powerpoint/2010/main" val="1947747100"/>
              </p:ext>
            </p:extLst>
          </p:nvPr>
        </p:nvGraphicFramePr>
        <p:xfrm>
          <a:off x="611561" y="1916832"/>
          <a:ext cx="7704856" cy="4089223"/>
        </p:xfrm>
        <a:graphic>
          <a:graphicData uri="http://schemas.openxmlformats.org/drawingml/2006/table">
            <a:tbl>
              <a:tblPr/>
              <a:tblGrid>
                <a:gridCol w="216024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1080119">
                  <a:extLst>
                    <a:ext uri="{9D8B030D-6E8A-4147-A177-3AD203B41FA5}">
                      <a16:colId xmlns:a16="http://schemas.microsoft.com/office/drawing/2014/main" val="20002"/>
                    </a:ext>
                  </a:extLst>
                </a:gridCol>
                <a:gridCol w="1512169">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1368152">
                  <a:extLst>
                    <a:ext uri="{9D8B030D-6E8A-4147-A177-3AD203B41FA5}">
                      <a16:colId xmlns:a16="http://schemas.microsoft.com/office/drawing/2014/main" val="20005"/>
                    </a:ext>
                  </a:extLst>
                </a:gridCol>
              </a:tblGrid>
              <a:tr h="0">
                <a:tc gridSpan="6">
                  <a:txBody>
                    <a:bodyPr/>
                    <a:lstStyle/>
                    <a:p>
                      <a:pPr algn="l" fontAlgn="ctr"/>
                      <a:r>
                        <a:rPr lang="en-GB" sz="1200" b="1" i="0" u="none" strike="noStrike" dirty="0">
                          <a:solidFill>
                            <a:srgbClr val="FFFFFF"/>
                          </a:solidFill>
                          <a:effectLst/>
                          <a:latin typeface="Arial" panose="020B0604020202020204" pitchFamily="34" charset="0"/>
                          <a:cs typeface="Arial" panose="020B0604020202020204" pitchFamily="34" charset="0"/>
                        </a:rPr>
                        <a:t>Q5 Thinking generally, which of the things below would you say are most important in making somewhere a good place to live?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ctr"/>
                      <a:r>
                        <a:rPr lang="en-GB" sz="1200" b="0" i="0" u="none" strike="noStrike" dirty="0">
                          <a:solidFill>
                            <a:srgbClr val="FFFFFF"/>
                          </a:solidFill>
                          <a:effectLst/>
                          <a:latin typeface="Arial" panose="020B0604020202020204" pitchFamily="34" charset="0"/>
                          <a:cs typeface="Arial" panose="020B0604020202020204" pitchFamily="34" charset="0"/>
                        </a:rPr>
                        <a:t>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cs typeface="Arial" panose="020B0604020202020204" pitchFamily="34" charset="0"/>
                        </a:rPr>
                        <a:t>East Lothian 2017 (n=1563)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Musselburgh (n=271)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en-GB" sz="1200" b="1" i="0" u="none" strike="noStrike" dirty="0">
                          <a:solidFill>
                            <a:srgbClr val="FFFFFF"/>
                          </a:solidFill>
                          <a:effectLst/>
                          <a:latin typeface="Arial" panose="020B0604020202020204" pitchFamily="34" charset="0"/>
                          <a:cs typeface="Arial" panose="020B0604020202020204" pitchFamily="34" charset="0"/>
                        </a:rPr>
                        <a:t>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cs typeface="Arial" panose="020B0604020202020204" pitchFamily="34" charset="0"/>
                        </a:rPr>
                        <a:t>East Lothian 2017 (n=1563)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Musselburgh (n=271)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Primary &amp; Secondary Schools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47%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Access to outdoors, parks and open spaces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cs typeface="Arial" panose="020B0604020202020204" pitchFamily="34" charset="0"/>
                        </a:rPr>
                        <a:t>17%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0">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Wage levels and local cost of living</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12%</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The level of crime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cs typeface="Arial" panose="020B0604020202020204" pitchFamily="34" charset="0"/>
                        </a:rPr>
                        <a:t>38%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0">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Jobs for local people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43%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Activities for teenagers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r h="0">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Health services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61%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Affordable decent housing</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47%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Care for older people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16%</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Sense of community</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26%</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r h="0">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The level of traffic congestion</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10%</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Shopping facilities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37%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Public transport</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41%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Sports and leisure facilities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8"/>
                  </a:ext>
                </a:extLst>
              </a:tr>
              <a:tr h="44511">
                <a:tc>
                  <a:txBody>
                    <a:bodyPr/>
                    <a:lstStyle/>
                    <a:p>
                      <a:pPr algn="l" fontAlgn="ctr"/>
                      <a:r>
                        <a:rPr lang="en-GB" sz="1200" b="0" i="0" u="none" strike="noStrike">
                          <a:solidFill>
                            <a:srgbClr val="000000"/>
                          </a:solidFill>
                          <a:effectLst/>
                          <a:latin typeface="Arial" panose="020B0604020202020204" pitchFamily="34" charset="0"/>
                          <a:cs typeface="Arial" panose="020B0604020202020204" pitchFamily="34" charset="0"/>
                        </a:rPr>
                        <a:t>Road and pavement repairs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Facilities for young children</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6%</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0">
                <a:tc>
                  <a:txBody>
                    <a:bodyPr/>
                    <a:lstStyle/>
                    <a:p>
                      <a:pPr algn="l" fontAlgn="ctr"/>
                      <a:r>
                        <a:rPr lang="en-GB" sz="1200" b="0" i="0" u="none" strike="noStrike" dirty="0">
                          <a:solidFill>
                            <a:srgbClr val="000000"/>
                          </a:solidFill>
                          <a:effectLst/>
                          <a:latin typeface="Arial" panose="020B0604020202020204" pitchFamily="34" charset="0"/>
                          <a:cs typeface="Arial" panose="020B0604020202020204" pitchFamily="34" charset="0"/>
                        </a:rPr>
                        <a:t>Clean streets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18%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100" b="0" i="0" u="none" strike="noStrike" dirty="0">
                          <a:solidFill>
                            <a:srgbClr val="000000"/>
                          </a:solidFill>
                          <a:effectLst/>
                          <a:latin typeface="Arial" panose="020B0604020202020204" pitchFamily="34" charset="0"/>
                          <a:cs typeface="Arial" panose="020B0604020202020204" pitchFamily="34" charset="0"/>
                        </a:rPr>
                        <a:t> </a:t>
                      </a:r>
                    </a:p>
                  </a:txBody>
                  <a:tcPr marL="4661" marR="4661" marT="46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GB" sz="1100" b="0" i="0" u="none" strike="noStrike">
                          <a:solidFill>
                            <a:srgbClr val="000000"/>
                          </a:solidFill>
                          <a:effectLst/>
                          <a:latin typeface="Arial" panose="020B0604020202020204" pitchFamily="34" charset="0"/>
                          <a:cs typeface="Arial" panose="020B0604020202020204" pitchFamily="34" charset="0"/>
                        </a:rPr>
                        <a:t> </a:t>
                      </a:r>
                    </a:p>
                  </a:txBody>
                  <a:tcPr marL="4661" marR="4661" marT="46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GB"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78786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18: And thinking about your neighbourhood, which of the things below, if any, do you think </a:t>
            </a:r>
            <a:r>
              <a:rPr lang="en-GB" altLang="en-US" sz="2700" u="sng" dirty="0"/>
              <a:t>most needs improving</a:t>
            </a:r>
            <a:r>
              <a:rPr lang="en-GB" altLang="en-US" sz="2700" dirty="0"/>
              <a:t>? (Q6)</a:t>
            </a:r>
            <a:endParaRPr lang="en-US" altLang="en-US" sz="2700" dirty="0"/>
          </a:p>
        </p:txBody>
      </p:sp>
      <p:graphicFrame>
        <p:nvGraphicFramePr>
          <p:cNvPr id="4" name="Table 3"/>
          <p:cNvGraphicFramePr>
            <a:graphicFrameLocks noGrp="1"/>
          </p:cNvGraphicFramePr>
          <p:nvPr>
            <p:extLst>
              <p:ext uri="{D42A27DB-BD31-4B8C-83A1-F6EECF244321}">
                <p14:modId xmlns:p14="http://schemas.microsoft.com/office/powerpoint/2010/main" val="1250262618"/>
              </p:ext>
            </p:extLst>
          </p:nvPr>
        </p:nvGraphicFramePr>
        <p:xfrm>
          <a:off x="467545" y="1752510"/>
          <a:ext cx="8219256" cy="3463735"/>
        </p:xfrm>
        <a:graphic>
          <a:graphicData uri="http://schemas.openxmlformats.org/drawingml/2006/table">
            <a:tbl>
              <a:tblPr/>
              <a:tblGrid>
                <a:gridCol w="1939374">
                  <a:extLst>
                    <a:ext uri="{9D8B030D-6E8A-4147-A177-3AD203B41FA5}">
                      <a16:colId xmlns:a16="http://schemas.microsoft.com/office/drawing/2014/main" val="20000"/>
                    </a:ext>
                  </a:extLst>
                </a:gridCol>
                <a:gridCol w="923512">
                  <a:extLst>
                    <a:ext uri="{9D8B030D-6E8A-4147-A177-3AD203B41FA5}">
                      <a16:colId xmlns:a16="http://schemas.microsoft.com/office/drawing/2014/main" val="20001"/>
                    </a:ext>
                  </a:extLst>
                </a:gridCol>
                <a:gridCol w="1015863">
                  <a:extLst>
                    <a:ext uri="{9D8B030D-6E8A-4147-A177-3AD203B41FA5}">
                      <a16:colId xmlns:a16="http://schemas.microsoft.com/office/drawing/2014/main" val="20002"/>
                    </a:ext>
                  </a:extLst>
                </a:gridCol>
                <a:gridCol w="2195851">
                  <a:extLst>
                    <a:ext uri="{9D8B030D-6E8A-4147-A177-3AD203B41FA5}">
                      <a16:colId xmlns:a16="http://schemas.microsoft.com/office/drawing/2014/main" val="20003"/>
                    </a:ext>
                  </a:extLst>
                </a:gridCol>
                <a:gridCol w="944090">
                  <a:extLst>
                    <a:ext uri="{9D8B030D-6E8A-4147-A177-3AD203B41FA5}">
                      <a16:colId xmlns:a16="http://schemas.microsoft.com/office/drawing/2014/main" val="20004"/>
                    </a:ext>
                  </a:extLst>
                </a:gridCol>
                <a:gridCol w="1200566">
                  <a:extLst>
                    <a:ext uri="{9D8B030D-6E8A-4147-A177-3AD203B41FA5}">
                      <a16:colId xmlns:a16="http://schemas.microsoft.com/office/drawing/2014/main" val="20005"/>
                    </a:ext>
                  </a:extLst>
                </a:gridCol>
              </a:tblGrid>
              <a:tr h="0">
                <a:tc gridSpan="6">
                  <a:txBody>
                    <a:bodyPr/>
                    <a:lstStyle/>
                    <a:p>
                      <a:pPr algn="l" fontAlgn="ctr"/>
                      <a:r>
                        <a:rPr lang="en-GB" sz="1200" b="1" i="0" u="none" strike="noStrike" dirty="0">
                          <a:solidFill>
                            <a:srgbClr val="FFFFFF"/>
                          </a:solidFill>
                          <a:effectLst/>
                          <a:latin typeface="Arial" panose="020B0604020202020204" pitchFamily="34" charset="0"/>
                        </a:rPr>
                        <a:t>Q6 And thinking about your neighbourhood, which of the things below, if any, do you think most need improving?</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ctr"/>
                      <a:r>
                        <a:rPr lang="en-GB" sz="1200" b="0" i="0" u="none" strike="noStrike" dirty="0">
                          <a:solidFill>
                            <a:srgbClr val="FFFFFF"/>
                          </a:solidFill>
                          <a:effectLst/>
                          <a:latin typeface="Arial" panose="020B0604020202020204" pitchFamily="34" charset="0"/>
                        </a:rPr>
                        <a:t>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East Lothian 2017 (n=1563)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Musselburgh (n=271)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ctr"/>
                      <a:r>
                        <a:rPr lang="en-GB" sz="1200" b="1" i="0" u="none" strike="noStrike" dirty="0">
                          <a:solidFill>
                            <a:srgbClr val="FFFFFF"/>
                          </a:solidFill>
                          <a:effectLst/>
                          <a:latin typeface="Arial" panose="020B0604020202020204" pitchFamily="34" charset="0"/>
                        </a:rPr>
                        <a:t>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East Lothian 2017 (n=1563)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Musselburgh (n=271)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a:txBody>
                    <a:bodyPr/>
                    <a:lstStyle/>
                    <a:p>
                      <a:pPr algn="l" fontAlgn="ctr"/>
                      <a:r>
                        <a:rPr lang="en-GB" sz="1200" b="0" i="0" u="none" strike="noStrike" dirty="0">
                          <a:solidFill>
                            <a:srgbClr val="000000"/>
                          </a:solidFill>
                          <a:effectLst/>
                          <a:latin typeface="Arial" panose="020B0604020202020204" pitchFamily="34" charset="0"/>
                        </a:rPr>
                        <a:t>Primary &amp; Secondary Schools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Arial" panose="020B0604020202020204" pitchFamily="34" charset="0"/>
                        </a:rPr>
                        <a:t>Access to outdoors, parks and open spaces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0">
                <a:tc>
                  <a:txBody>
                    <a:bodyPr/>
                    <a:lstStyle/>
                    <a:p>
                      <a:pPr algn="l" fontAlgn="ctr"/>
                      <a:r>
                        <a:rPr lang="en-GB" sz="1200" b="0" i="0" u="none" strike="noStrike">
                          <a:solidFill>
                            <a:srgbClr val="000000"/>
                          </a:solidFill>
                          <a:effectLst/>
                          <a:latin typeface="Arial" panose="020B0604020202020204" pitchFamily="34" charset="0"/>
                        </a:rPr>
                        <a:t>Wage levels and local cost of living</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Arial" panose="020B0604020202020204" pitchFamily="34" charset="0"/>
                        </a:rPr>
                        <a:t>The level of crime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rPr>
                        <a:t>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0">
                <a:tc>
                  <a:txBody>
                    <a:bodyPr/>
                    <a:lstStyle/>
                    <a:p>
                      <a:pPr algn="l" fontAlgn="ctr"/>
                      <a:r>
                        <a:rPr lang="en-GB" sz="1200" b="0" i="0" u="none" strike="noStrike">
                          <a:solidFill>
                            <a:srgbClr val="000000"/>
                          </a:solidFill>
                          <a:effectLst/>
                          <a:latin typeface="Arial" panose="020B0604020202020204" pitchFamily="34" charset="0"/>
                        </a:rPr>
                        <a:t>Jobs for local people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Arial" panose="020B0604020202020204" pitchFamily="34" charset="0"/>
                        </a:rPr>
                        <a:t>Activities for teenagers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rPr>
                        <a:t>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r h="0">
                <a:tc>
                  <a:txBody>
                    <a:bodyPr/>
                    <a:lstStyle/>
                    <a:p>
                      <a:pPr algn="l" fontAlgn="ctr"/>
                      <a:r>
                        <a:rPr lang="en-GB" sz="1200" b="0" i="0" u="none" strike="noStrike">
                          <a:solidFill>
                            <a:srgbClr val="000000"/>
                          </a:solidFill>
                          <a:effectLst/>
                          <a:latin typeface="Arial" panose="020B0604020202020204" pitchFamily="34" charset="0"/>
                        </a:rPr>
                        <a:t>Health services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rgbClr val="000000"/>
                          </a:solidFill>
                          <a:effectLst/>
                          <a:latin typeface="Arial" panose="020B0604020202020204" pitchFamily="34" charset="0"/>
                        </a:rPr>
                        <a:t>Affordable decent housing</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8%</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a:txBody>
                    <a:bodyPr/>
                    <a:lstStyle/>
                    <a:p>
                      <a:pPr algn="l" fontAlgn="ctr"/>
                      <a:r>
                        <a:rPr lang="en-GB" sz="1200" b="0" i="0" u="none" strike="noStrike">
                          <a:solidFill>
                            <a:srgbClr val="000000"/>
                          </a:solidFill>
                          <a:effectLst/>
                          <a:latin typeface="Arial" panose="020B0604020202020204" pitchFamily="34" charset="0"/>
                        </a:rPr>
                        <a:t>Care for older people</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4%</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Arial" panose="020B0604020202020204" pitchFamily="34" charset="0"/>
                        </a:rPr>
                        <a:t>Sense of community</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rPr>
                        <a:t>2%</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r h="0">
                <a:tc>
                  <a:txBody>
                    <a:bodyPr/>
                    <a:lstStyle/>
                    <a:p>
                      <a:pPr algn="l" fontAlgn="ctr"/>
                      <a:r>
                        <a:rPr lang="en-GB" sz="1200" b="0" i="0" u="none" strike="noStrike">
                          <a:solidFill>
                            <a:srgbClr val="000000"/>
                          </a:solidFill>
                          <a:effectLst/>
                          <a:latin typeface="Arial" panose="020B0604020202020204" pitchFamily="34" charset="0"/>
                        </a:rPr>
                        <a:t>The level of traffic congestion</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5%</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Arial" panose="020B0604020202020204" pitchFamily="34" charset="0"/>
                        </a:rPr>
                        <a:t>Shopping facilities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rPr>
                        <a:t>10%</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a:txBody>
                    <a:bodyPr/>
                    <a:lstStyle/>
                    <a:p>
                      <a:pPr algn="l" fontAlgn="ctr"/>
                      <a:r>
                        <a:rPr lang="en-GB" sz="1200" b="0" i="0" u="none" strike="noStrike" dirty="0">
                          <a:solidFill>
                            <a:srgbClr val="000000"/>
                          </a:solidFill>
                          <a:effectLst/>
                          <a:latin typeface="Arial" panose="020B0604020202020204" pitchFamily="34" charset="0"/>
                        </a:rPr>
                        <a:t>Public transport</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7%</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Arial" panose="020B0604020202020204" pitchFamily="34" charset="0"/>
                        </a:rPr>
                        <a:t>Sports and leisure facilities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3%</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8"/>
                  </a:ext>
                </a:extLst>
              </a:tr>
              <a:tr h="0">
                <a:tc>
                  <a:txBody>
                    <a:bodyPr/>
                    <a:lstStyle/>
                    <a:p>
                      <a:pPr algn="l" fontAlgn="ctr"/>
                      <a:r>
                        <a:rPr lang="en-GB" sz="1200" b="0" i="0" u="none" strike="noStrike">
                          <a:solidFill>
                            <a:srgbClr val="000000"/>
                          </a:solidFill>
                          <a:effectLst/>
                          <a:latin typeface="Arial" panose="020B0604020202020204" pitchFamily="34" charset="0"/>
                        </a:rPr>
                        <a:t>Road and pavement repairs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16%</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a:solidFill>
                            <a:srgbClr val="000000"/>
                          </a:solidFill>
                          <a:effectLst/>
                          <a:latin typeface="Arial" panose="020B0604020202020204" pitchFamily="34" charset="0"/>
                        </a:rPr>
                        <a:t>Facilities for young children</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a:solidFill>
                            <a:srgbClr val="000000"/>
                          </a:solidFill>
                          <a:effectLst/>
                          <a:latin typeface="Arial" panose="020B0604020202020204" pitchFamily="34" charset="0"/>
                        </a:rPr>
                        <a:t>5%</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2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0">
                <a:tc>
                  <a:txBody>
                    <a:bodyPr/>
                    <a:lstStyle/>
                    <a:p>
                      <a:pPr algn="l" fontAlgn="ctr"/>
                      <a:r>
                        <a:rPr lang="en-GB" sz="1200" b="0" i="0" u="none" strike="noStrike" dirty="0">
                          <a:solidFill>
                            <a:srgbClr val="000000"/>
                          </a:solidFill>
                          <a:effectLst/>
                          <a:latin typeface="Arial" panose="020B0604020202020204" pitchFamily="34" charset="0"/>
                        </a:rPr>
                        <a:t>Clean streets</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a:solidFill>
                            <a:srgbClr val="000000"/>
                          </a:solidFill>
                          <a:effectLst/>
                          <a:latin typeface="Arial" panose="020B0604020202020204" pitchFamily="34" charset="0"/>
                        </a:rPr>
                        <a:t>6%</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200" b="0" i="0" u="none" strike="noStrike" dirty="0">
                          <a:solidFill>
                            <a:srgbClr val="000000"/>
                          </a:solidFill>
                          <a:effectLst/>
                          <a:latin typeface="Calibri" panose="020F0502020204030204" pitchFamily="34" charset="0"/>
                        </a:rPr>
                        <a:t> </a:t>
                      </a:r>
                    </a:p>
                  </a:txBody>
                  <a:tcPr marL="4661" marR="4661" marT="46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GB" sz="1200" b="0" i="0" u="none" strike="noStrike">
                          <a:solidFill>
                            <a:srgbClr val="000000"/>
                          </a:solidFill>
                          <a:effectLst/>
                          <a:latin typeface="Calibri" panose="020F0502020204030204" pitchFamily="34" charset="0"/>
                        </a:rPr>
                        <a:t> </a:t>
                      </a:r>
                    </a:p>
                  </a:txBody>
                  <a:tcPr marL="4661" marR="4661" marT="46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endParaRPr lang="en-GB" dirty="0"/>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663515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2276872"/>
            <a:ext cx="8229600" cy="1138237"/>
          </a:xfrm>
        </p:spPr>
        <p:txBody>
          <a:bodyPr>
            <a:noAutofit/>
          </a:bodyPr>
          <a:lstStyle/>
          <a:p>
            <a:pPr algn="ctr" eaLnBrk="1" hangingPunct="1"/>
            <a:r>
              <a:rPr lang="en-US" altLang="en-US" sz="4800" dirty="0"/>
              <a:t>COMMUNITY SAFETY</a:t>
            </a:r>
          </a:p>
        </p:txBody>
      </p:sp>
    </p:spTree>
    <p:extLst>
      <p:ext uri="{BB962C8B-B14F-4D97-AF65-F5344CB8AC3E}">
        <p14:creationId xmlns:p14="http://schemas.microsoft.com/office/powerpoint/2010/main" val="1359745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19: How safe or unsafe do you feel walking alone outside in your local neighbourhood after dark? (Q7)</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680399317"/>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4987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20: To what extent do you feel threatened by crime in this neighbourhood these days? (Q8)</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1399091479"/>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1142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21: How much would you say the crime rate in your local area has changed in the last 2 years? (Q9)</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1737760255"/>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3721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lstStyle/>
          <a:p>
            <a:pPr eaLnBrk="1" hangingPunct="1"/>
            <a:r>
              <a:rPr lang="en-GB" altLang="en-US" sz="2700" dirty="0"/>
              <a:t>Figure 22: How much would you say your confidence in the Police being able to respond to any crime being reported has changed since 2 years ago (Q10)</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3183769053"/>
              </p:ext>
            </p:extLst>
          </p:nvPr>
        </p:nvGraphicFramePr>
        <p:xfrm>
          <a:off x="904875" y="2057400"/>
          <a:ext cx="7334250" cy="30997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341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498600"/>
          </a:xfrm>
        </p:spPr>
        <p:txBody>
          <a:bodyPr>
            <a:normAutofit fontScale="90000"/>
          </a:bodyPr>
          <a:lstStyle/>
          <a:p>
            <a:pPr eaLnBrk="1" hangingPunct="1"/>
            <a:r>
              <a:rPr lang="en-GB" altLang="en-US" sz="2700" dirty="0"/>
              <a:t>Figure 23: From what you know or you have heard, do you think the overall amount of crime in East Lothian as a whole has gone up, gone down, or remained the same over the past 2 years? (Q11)</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3527756836"/>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9041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2276872"/>
            <a:ext cx="8229600" cy="1138237"/>
          </a:xfrm>
        </p:spPr>
        <p:txBody>
          <a:bodyPr>
            <a:normAutofit/>
          </a:bodyPr>
          <a:lstStyle/>
          <a:p>
            <a:pPr algn="ctr" eaLnBrk="1" hangingPunct="1"/>
            <a:r>
              <a:rPr lang="en-US" altLang="en-US" sz="4800" dirty="0"/>
              <a:t>HEALTH AND WELLBEING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777875"/>
          </a:xfrm>
        </p:spPr>
        <p:txBody>
          <a:bodyPr/>
          <a:lstStyle/>
          <a:p>
            <a:pPr eaLnBrk="1" hangingPunct="1"/>
            <a:r>
              <a:rPr lang="en-GB" altLang="en-US" sz="2700"/>
              <a:t>Overview: Methodology</a:t>
            </a:r>
            <a:endParaRPr lang="en-US" altLang="en-US" sz="2700"/>
          </a:p>
        </p:txBody>
      </p:sp>
      <p:sp>
        <p:nvSpPr>
          <p:cNvPr id="6147" name="Content Placeholder 2"/>
          <p:cNvSpPr>
            <a:spLocks noGrp="1"/>
          </p:cNvSpPr>
          <p:nvPr>
            <p:ph idx="1"/>
          </p:nvPr>
        </p:nvSpPr>
        <p:spPr>
          <a:xfrm>
            <a:off x="457200" y="1052513"/>
            <a:ext cx="8686800" cy="2592387"/>
          </a:xfrm>
        </p:spPr>
        <p:txBody>
          <a:bodyPr/>
          <a:lstStyle/>
          <a:p>
            <a:pPr>
              <a:buClr>
                <a:srgbClr val="CD006E"/>
              </a:buClr>
            </a:pPr>
            <a:r>
              <a:rPr lang="en-GB" altLang="en-US" sz="1800" dirty="0"/>
              <a:t>Survey data consists of 1565 completed interviews</a:t>
            </a:r>
          </a:p>
          <a:p>
            <a:pPr>
              <a:buClr>
                <a:srgbClr val="CD006E"/>
              </a:buClr>
            </a:pPr>
            <a:r>
              <a:rPr lang="en-GB" altLang="en-US" sz="1800" dirty="0"/>
              <a:t>Questionnaires completed in respondents home</a:t>
            </a:r>
          </a:p>
          <a:p>
            <a:pPr>
              <a:buClr>
                <a:srgbClr val="CD006E"/>
              </a:buClr>
            </a:pPr>
            <a:r>
              <a:rPr lang="en-GB" altLang="en-US" sz="1800" dirty="0"/>
              <a:t>Fieldwork conducted during 20</a:t>
            </a:r>
            <a:r>
              <a:rPr lang="en-GB" altLang="en-US" sz="1800" baseline="30000" dirty="0"/>
              <a:t>th</a:t>
            </a:r>
            <a:r>
              <a:rPr lang="en-GB" altLang="en-US" sz="1800" dirty="0"/>
              <a:t> February to the 31</a:t>
            </a:r>
            <a:r>
              <a:rPr lang="en-GB" altLang="en-US" sz="1800" baseline="30000" dirty="0"/>
              <a:t>st</a:t>
            </a:r>
            <a:r>
              <a:rPr lang="en-GB" altLang="en-US" sz="1800" dirty="0"/>
              <a:t> March 2017</a:t>
            </a:r>
          </a:p>
          <a:p>
            <a:pPr>
              <a:buClr>
                <a:srgbClr val="CD006E"/>
              </a:buClr>
            </a:pPr>
            <a:r>
              <a:rPr lang="en-GB" altLang="en-US" sz="1800" dirty="0"/>
              <a:t>Sample constructed to ensure representation of adult population (18+ years)</a:t>
            </a:r>
          </a:p>
          <a:p>
            <a:pPr>
              <a:buClr>
                <a:srgbClr val="CD006E"/>
              </a:buClr>
            </a:pPr>
            <a:r>
              <a:rPr lang="en-GB" altLang="en-US" sz="1800" dirty="0"/>
              <a:t>Quotas set to ensure representation of age groups and gender at Ward level</a:t>
            </a:r>
          </a:p>
          <a:p>
            <a:pPr>
              <a:buClr>
                <a:srgbClr val="CD006E"/>
              </a:buClr>
            </a:pPr>
            <a:r>
              <a:rPr lang="en-GB" altLang="en-US" sz="1800" dirty="0"/>
              <a:t>Structure of sample base on fixed accuracy levels </a:t>
            </a:r>
            <a:r>
              <a:rPr lang="en-GB" altLang="en-US" sz="1800" u="sng" dirty="0"/>
              <a:t>+</a:t>
            </a:r>
            <a:r>
              <a:rPr lang="en-GB" altLang="en-US" sz="1800" dirty="0"/>
              <a:t>6% in each of the 6 multi member wards and </a:t>
            </a:r>
            <a:r>
              <a:rPr lang="en-GB" altLang="en-US" sz="1800" u="sng" dirty="0"/>
              <a:t>+</a:t>
            </a:r>
            <a:r>
              <a:rPr lang="en-GB" altLang="en-US" sz="1800" dirty="0"/>
              <a:t>2% for East Lothian Overall.</a:t>
            </a:r>
          </a:p>
          <a:p>
            <a:pPr>
              <a:buClr>
                <a:srgbClr val="CD006E"/>
              </a:buClr>
              <a:buFont typeface="Wingdings" pitchFamily="2" charset="2"/>
              <a:buNone/>
            </a:pPr>
            <a:endParaRPr lang="en-GB" alt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3464107077"/>
              </p:ext>
            </p:extLst>
          </p:nvPr>
        </p:nvGraphicFramePr>
        <p:xfrm>
          <a:off x="457200" y="3429000"/>
          <a:ext cx="7848872" cy="2780046"/>
        </p:xfrm>
        <a:graphic>
          <a:graphicData uri="http://schemas.openxmlformats.org/drawingml/2006/table">
            <a:tbl>
              <a:tblPr firstRow="1" firstCol="1" lastRow="1" lastCol="1" bandRow="1" bandCol="1">
                <a:tableStyleId>{EB9631B5-78F2-41C9-869B-9F39066F8104}</a:tableStyleId>
              </a:tblPr>
              <a:tblGrid>
                <a:gridCol w="3005951">
                  <a:extLst>
                    <a:ext uri="{9D8B030D-6E8A-4147-A177-3AD203B41FA5}">
                      <a16:colId xmlns:a16="http://schemas.microsoft.com/office/drawing/2014/main" val="20000"/>
                    </a:ext>
                  </a:extLst>
                </a:gridCol>
                <a:gridCol w="1502975">
                  <a:extLst>
                    <a:ext uri="{9D8B030D-6E8A-4147-A177-3AD203B41FA5}">
                      <a16:colId xmlns:a16="http://schemas.microsoft.com/office/drawing/2014/main" val="20001"/>
                    </a:ext>
                  </a:extLst>
                </a:gridCol>
                <a:gridCol w="1669973">
                  <a:extLst>
                    <a:ext uri="{9D8B030D-6E8A-4147-A177-3AD203B41FA5}">
                      <a16:colId xmlns:a16="http://schemas.microsoft.com/office/drawing/2014/main" val="20002"/>
                    </a:ext>
                  </a:extLst>
                </a:gridCol>
                <a:gridCol w="1669973">
                  <a:extLst>
                    <a:ext uri="{9D8B030D-6E8A-4147-A177-3AD203B41FA5}">
                      <a16:colId xmlns:a16="http://schemas.microsoft.com/office/drawing/2014/main" val="20003"/>
                    </a:ext>
                  </a:extLst>
                </a:gridCol>
              </a:tblGrid>
              <a:tr h="247752">
                <a:tc gridSpan="4">
                  <a:txBody>
                    <a:bodyPr/>
                    <a:lstStyle/>
                    <a:p>
                      <a:pPr>
                        <a:lnSpc>
                          <a:spcPct val="115000"/>
                        </a:lnSpc>
                        <a:spcAft>
                          <a:spcPts val="0"/>
                        </a:spcAft>
                      </a:pPr>
                      <a:r>
                        <a:rPr lang="en-GB" sz="1400" dirty="0">
                          <a:effectLst/>
                          <a:latin typeface="Arial" panose="020B0604020202020204" pitchFamily="34" charset="0"/>
                          <a:cs typeface="Arial" panose="020B0604020202020204" pitchFamily="34" charset="0"/>
                        </a:rPr>
                        <a:t>Survey response and confidence intervals</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95504">
                <a:tc>
                  <a:txBody>
                    <a:bodyPr/>
                    <a:lstStyle/>
                    <a:p>
                      <a:pPr algn="l">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Electoral Ward</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Sample Base</a:t>
                      </a:r>
                    </a:p>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2017 Survey</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Population</a:t>
                      </a:r>
                    </a:p>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(adults aged 18+ years)</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Confidence Interval</a:t>
                      </a:r>
                    </a:p>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(at 95%)</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47752">
                <a:tc>
                  <a:txBody>
                    <a:bodyPr/>
                    <a:lstStyle/>
                    <a:p>
                      <a:pPr>
                        <a:spcAft>
                          <a:spcPts val="0"/>
                        </a:spcAft>
                      </a:pPr>
                      <a:r>
                        <a:rPr lang="en-GB" sz="1400" b="0" dirty="0">
                          <a:solidFill>
                            <a:schemeClr val="tx1"/>
                          </a:solidFill>
                          <a:effectLst/>
                          <a:latin typeface="Arial" panose="020B0604020202020204" pitchFamily="34" charset="0"/>
                          <a:cs typeface="Arial" panose="020B0604020202020204" pitchFamily="34" charset="0"/>
                        </a:rPr>
                        <a:t>Dunbar &amp; East Linton</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dirty="0">
                          <a:solidFill>
                            <a:schemeClr val="tx1"/>
                          </a:solidFill>
                          <a:effectLst/>
                          <a:latin typeface="Arial" panose="020B0604020202020204" pitchFamily="34" charset="0"/>
                          <a:cs typeface="Arial" panose="020B0604020202020204" pitchFamily="34" charset="0"/>
                        </a:rPr>
                        <a:t>258</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dirty="0">
                          <a:solidFill>
                            <a:schemeClr val="tx1"/>
                          </a:solidFill>
                          <a:effectLst/>
                          <a:latin typeface="Arial" panose="020B0604020202020204" pitchFamily="34" charset="0"/>
                          <a:cs typeface="Arial" panose="020B0604020202020204" pitchFamily="34" charset="0"/>
                        </a:rPr>
                        <a:t>11070</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6.03%</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7752">
                <a:tc>
                  <a:txBody>
                    <a:bodyPr/>
                    <a:lstStyle/>
                    <a:p>
                      <a:pPr>
                        <a:spcAft>
                          <a:spcPts val="0"/>
                        </a:spcAft>
                      </a:pPr>
                      <a:r>
                        <a:rPr lang="en-GB" sz="1400" b="0" dirty="0">
                          <a:solidFill>
                            <a:schemeClr val="tx1"/>
                          </a:solidFill>
                          <a:effectLst/>
                          <a:latin typeface="Arial" panose="020B0604020202020204" pitchFamily="34" charset="0"/>
                          <a:cs typeface="Arial" panose="020B0604020202020204" pitchFamily="34" charset="0"/>
                        </a:rPr>
                        <a:t>Haddington &amp; </a:t>
                      </a:r>
                      <a:r>
                        <a:rPr lang="en-GB" sz="1400" b="0" dirty="0" err="1">
                          <a:solidFill>
                            <a:schemeClr val="tx1"/>
                          </a:solidFill>
                          <a:effectLst/>
                          <a:latin typeface="Arial" panose="020B0604020202020204" pitchFamily="34" charset="0"/>
                          <a:cs typeface="Arial" panose="020B0604020202020204" pitchFamily="34" charset="0"/>
                        </a:rPr>
                        <a:t>Lammermuir</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dirty="0">
                          <a:solidFill>
                            <a:schemeClr val="tx1"/>
                          </a:solidFill>
                          <a:effectLst/>
                          <a:latin typeface="Arial" panose="020B0604020202020204" pitchFamily="34" charset="0"/>
                          <a:cs typeface="Arial" panose="020B0604020202020204" pitchFamily="34" charset="0"/>
                        </a:rPr>
                        <a:t>255</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dirty="0">
                          <a:solidFill>
                            <a:schemeClr val="tx1"/>
                          </a:solidFill>
                          <a:effectLst/>
                          <a:latin typeface="Arial" panose="020B0604020202020204" pitchFamily="34" charset="0"/>
                          <a:cs typeface="Arial" panose="020B0604020202020204" pitchFamily="34" charset="0"/>
                        </a:rPr>
                        <a:t>13873</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6.08%</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47752">
                <a:tc>
                  <a:txBody>
                    <a:bodyPr/>
                    <a:lstStyle/>
                    <a:p>
                      <a:pPr>
                        <a:spcAft>
                          <a:spcPts val="0"/>
                        </a:spcAft>
                      </a:pPr>
                      <a:r>
                        <a:rPr lang="en-GB" sz="1400" b="0" dirty="0">
                          <a:solidFill>
                            <a:schemeClr val="tx1"/>
                          </a:solidFill>
                          <a:effectLst/>
                          <a:latin typeface="Arial" panose="020B0604020202020204" pitchFamily="34" charset="0"/>
                          <a:cs typeface="Arial" panose="020B0604020202020204" pitchFamily="34" charset="0"/>
                        </a:rPr>
                        <a:t>Musselburgh</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dirty="0">
                          <a:solidFill>
                            <a:schemeClr val="tx1"/>
                          </a:solidFill>
                          <a:effectLst/>
                          <a:latin typeface="Arial" panose="020B0604020202020204" pitchFamily="34" charset="0"/>
                          <a:cs typeface="Arial" panose="020B0604020202020204" pitchFamily="34" charset="0"/>
                        </a:rPr>
                        <a:t>271</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dirty="0">
                          <a:solidFill>
                            <a:schemeClr val="tx1"/>
                          </a:solidFill>
                          <a:effectLst/>
                          <a:latin typeface="Arial" panose="020B0604020202020204" pitchFamily="34" charset="0"/>
                          <a:cs typeface="Arial" panose="020B0604020202020204" pitchFamily="34" charset="0"/>
                        </a:rPr>
                        <a:t>16682</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5.90%</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47752">
                <a:tc>
                  <a:txBody>
                    <a:bodyPr/>
                    <a:lstStyle/>
                    <a:p>
                      <a:pPr>
                        <a:spcAft>
                          <a:spcPts val="0"/>
                        </a:spcAft>
                      </a:pPr>
                      <a:r>
                        <a:rPr lang="en-GB" sz="1400" b="0" dirty="0">
                          <a:solidFill>
                            <a:schemeClr val="tx1"/>
                          </a:solidFill>
                          <a:effectLst/>
                          <a:latin typeface="Arial" panose="020B0604020202020204" pitchFamily="34" charset="0"/>
                          <a:cs typeface="Arial" panose="020B0604020202020204" pitchFamily="34" charset="0"/>
                        </a:rPr>
                        <a:t>North Berwick Coastal</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a:solidFill>
                            <a:schemeClr val="tx1"/>
                          </a:solidFill>
                          <a:effectLst/>
                          <a:latin typeface="Arial" panose="020B0604020202020204" pitchFamily="34" charset="0"/>
                          <a:cs typeface="Arial" panose="020B0604020202020204" pitchFamily="34" charset="0"/>
                        </a:rPr>
                        <a:t>261</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dirty="0">
                          <a:solidFill>
                            <a:schemeClr val="tx1"/>
                          </a:solidFill>
                          <a:effectLst/>
                          <a:latin typeface="Arial" panose="020B0604020202020204" pitchFamily="34" charset="0"/>
                          <a:cs typeface="Arial" panose="020B0604020202020204" pitchFamily="34" charset="0"/>
                        </a:rPr>
                        <a:t>11133</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5.99%</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47752">
                <a:tc>
                  <a:txBody>
                    <a:bodyPr/>
                    <a:lstStyle/>
                    <a:p>
                      <a:pPr>
                        <a:spcAft>
                          <a:spcPts val="0"/>
                        </a:spcAft>
                      </a:pPr>
                      <a:r>
                        <a:rPr lang="en-GB" sz="1400" b="0" dirty="0">
                          <a:solidFill>
                            <a:schemeClr val="tx1"/>
                          </a:solidFill>
                          <a:effectLst/>
                          <a:latin typeface="Arial" panose="020B0604020202020204" pitchFamily="34" charset="0"/>
                          <a:cs typeface="Arial" panose="020B0604020202020204" pitchFamily="34" charset="0"/>
                        </a:rPr>
                        <a:t>Preston Seton Gosford</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a:solidFill>
                            <a:schemeClr val="tx1"/>
                          </a:solidFill>
                          <a:effectLst/>
                          <a:latin typeface="Arial" panose="020B0604020202020204" pitchFamily="34" charset="0"/>
                          <a:cs typeface="Arial" panose="020B0604020202020204" pitchFamily="34" charset="0"/>
                        </a:rPr>
                        <a:t>259</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dirty="0">
                          <a:solidFill>
                            <a:schemeClr val="tx1"/>
                          </a:solidFill>
                          <a:effectLst/>
                          <a:latin typeface="Arial" panose="020B0604020202020204" pitchFamily="34" charset="0"/>
                          <a:cs typeface="Arial" panose="020B0604020202020204" pitchFamily="34" charset="0"/>
                        </a:rPr>
                        <a:t>14852</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6.04%</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09690">
                <a:tc>
                  <a:txBody>
                    <a:bodyPr/>
                    <a:lstStyle/>
                    <a:p>
                      <a:pPr>
                        <a:spcAft>
                          <a:spcPts val="0"/>
                        </a:spcAft>
                      </a:pPr>
                      <a:r>
                        <a:rPr lang="en-GB" sz="1400" b="0" dirty="0" err="1">
                          <a:solidFill>
                            <a:schemeClr val="tx1"/>
                          </a:solidFill>
                          <a:effectLst/>
                          <a:latin typeface="Arial" panose="020B0604020202020204" pitchFamily="34" charset="0"/>
                          <a:cs typeface="Arial" panose="020B0604020202020204" pitchFamily="34" charset="0"/>
                        </a:rPr>
                        <a:t>Tranent</a:t>
                      </a:r>
                      <a:r>
                        <a:rPr lang="en-GB" sz="1400" b="0" dirty="0">
                          <a:solidFill>
                            <a:schemeClr val="tx1"/>
                          </a:solidFill>
                          <a:effectLst/>
                          <a:latin typeface="Arial" panose="020B0604020202020204" pitchFamily="34" charset="0"/>
                          <a:cs typeface="Arial" panose="020B0604020202020204" pitchFamily="34" charset="0"/>
                        </a:rPr>
                        <a:t>, </a:t>
                      </a:r>
                      <a:r>
                        <a:rPr lang="en-GB" sz="1400" b="0" dirty="0" err="1">
                          <a:solidFill>
                            <a:schemeClr val="tx1"/>
                          </a:solidFill>
                          <a:effectLst/>
                          <a:latin typeface="Arial" panose="020B0604020202020204" pitchFamily="34" charset="0"/>
                          <a:cs typeface="Arial" panose="020B0604020202020204" pitchFamily="34" charset="0"/>
                        </a:rPr>
                        <a:t>Wallyford</a:t>
                      </a:r>
                      <a:r>
                        <a:rPr lang="en-GB" sz="1400" b="0" dirty="0">
                          <a:solidFill>
                            <a:schemeClr val="tx1"/>
                          </a:solidFill>
                          <a:effectLst/>
                          <a:latin typeface="Arial" panose="020B0604020202020204" pitchFamily="34" charset="0"/>
                          <a:cs typeface="Arial" panose="020B0604020202020204" pitchFamily="34" charset="0"/>
                        </a:rPr>
                        <a:t> &amp; </a:t>
                      </a:r>
                      <a:r>
                        <a:rPr lang="en-GB" sz="1400" b="0" dirty="0" err="1">
                          <a:solidFill>
                            <a:schemeClr val="tx1"/>
                          </a:solidFill>
                          <a:effectLst/>
                          <a:latin typeface="Arial" panose="020B0604020202020204" pitchFamily="34" charset="0"/>
                          <a:cs typeface="Arial" panose="020B0604020202020204" pitchFamily="34" charset="0"/>
                        </a:rPr>
                        <a:t>Macmerry</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a:solidFill>
                            <a:schemeClr val="tx1"/>
                          </a:solidFill>
                          <a:effectLst/>
                          <a:latin typeface="Arial" panose="020B0604020202020204" pitchFamily="34" charset="0"/>
                          <a:cs typeface="Arial" panose="020B0604020202020204" pitchFamily="34" charset="0"/>
                        </a:rPr>
                        <a:t>261</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latin typeface="Arial" panose="020B0604020202020204" pitchFamily="34" charset="0"/>
                          <a:cs typeface="Arial" panose="020B0604020202020204" pitchFamily="34" charset="0"/>
                        </a:rPr>
                        <a:t>16525</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GB" sz="1400" b="0" dirty="0">
                          <a:solidFill>
                            <a:schemeClr val="tx1"/>
                          </a:solidFill>
                          <a:effectLst/>
                          <a:latin typeface="Arial" panose="020B0604020202020204" pitchFamily="34" charset="0"/>
                          <a:cs typeface="Arial" panose="020B0604020202020204" pitchFamily="34" charset="0"/>
                        </a:rPr>
                        <a:t>6.02%</a:t>
                      </a:r>
                      <a:endParaRPr lang="en-GB"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47752">
                <a:tc>
                  <a:txBody>
                    <a:bodyPr/>
                    <a:lstStyle/>
                    <a:p>
                      <a:pPr>
                        <a:lnSpc>
                          <a:spcPct val="115000"/>
                        </a:lnSpc>
                        <a:spcAft>
                          <a:spcPts val="0"/>
                        </a:spcAft>
                      </a:pPr>
                      <a:r>
                        <a:rPr lang="en-GB" sz="1400" dirty="0">
                          <a:solidFill>
                            <a:schemeClr val="tx1"/>
                          </a:solidFill>
                          <a:effectLst/>
                          <a:latin typeface="Arial" panose="020B0604020202020204" pitchFamily="34" charset="0"/>
                          <a:cs typeface="Arial" panose="020B0604020202020204" pitchFamily="34" charset="0"/>
                        </a:rPr>
                        <a:t>Total East Lothian</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lnSpc>
                          <a:spcPct val="115000"/>
                        </a:lnSpc>
                        <a:spcAft>
                          <a:spcPts val="0"/>
                        </a:spcAft>
                      </a:pPr>
                      <a:r>
                        <a:rPr lang="en-GB" sz="1400">
                          <a:solidFill>
                            <a:schemeClr val="tx1"/>
                          </a:solidFill>
                          <a:effectLst/>
                          <a:latin typeface="Arial" panose="020B0604020202020204" pitchFamily="34" charset="0"/>
                          <a:cs typeface="Arial" panose="020B0604020202020204" pitchFamily="34" charset="0"/>
                        </a:rPr>
                        <a:t>1565</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lnSpc>
                          <a:spcPct val="115000"/>
                        </a:lnSpc>
                        <a:spcAft>
                          <a:spcPts val="0"/>
                        </a:spcAft>
                      </a:pPr>
                      <a:r>
                        <a:rPr lang="en-GB" sz="1400">
                          <a:solidFill>
                            <a:schemeClr val="tx1"/>
                          </a:solidFill>
                          <a:effectLst/>
                          <a:latin typeface="Arial" panose="020B0604020202020204" pitchFamily="34" charset="0"/>
                          <a:cs typeface="Arial" panose="020B0604020202020204" pitchFamily="34" charset="0"/>
                        </a:rPr>
                        <a:t>84,135</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lnSpc>
                          <a:spcPct val="115000"/>
                        </a:lnSpc>
                        <a:spcAft>
                          <a:spcPts val="0"/>
                        </a:spcAft>
                      </a:pPr>
                      <a:r>
                        <a:rPr lang="en-GB" sz="1400" dirty="0">
                          <a:solidFill>
                            <a:schemeClr val="tx1"/>
                          </a:solidFill>
                          <a:effectLst/>
                          <a:latin typeface="Arial" panose="020B0604020202020204" pitchFamily="34" charset="0"/>
                          <a:cs typeface="Arial" panose="020B0604020202020204" pitchFamily="34" charset="0"/>
                        </a:rPr>
                        <a:t>+/- 2.45%</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1138237"/>
          </a:xfrm>
        </p:spPr>
        <p:txBody>
          <a:bodyPr/>
          <a:lstStyle/>
          <a:p>
            <a:pPr eaLnBrk="1" hangingPunct="1"/>
            <a:r>
              <a:rPr lang="en-GB" altLang="en-US" sz="2700" dirty="0"/>
              <a:t>Figure 24: How would you currently rate your own health? (Q12)</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267130501"/>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6098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a:bodyPr>
          <a:lstStyle/>
          <a:p>
            <a:pPr eaLnBrk="1" hangingPunct="1"/>
            <a:r>
              <a:rPr lang="en-GB" altLang="en-US" sz="2700" dirty="0"/>
              <a:t>Figure 25: Do you have a physical or mental health condition or illness lasting or expected to last 12 months or more? (Q13)</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450798964"/>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a:bodyPr>
          <a:lstStyle/>
          <a:p>
            <a:pPr eaLnBrk="1" hangingPunct="1"/>
            <a:r>
              <a:rPr lang="en-GB" altLang="en-US" sz="2700" dirty="0"/>
              <a:t>Figure 26: Nature of health condition or illness (Q14)</a:t>
            </a:r>
            <a:endParaRPr lang="en-US" altLang="en-US" sz="2700" dirty="0"/>
          </a:p>
        </p:txBody>
      </p:sp>
      <p:graphicFrame>
        <p:nvGraphicFramePr>
          <p:cNvPr id="2" name="Table 1"/>
          <p:cNvGraphicFramePr>
            <a:graphicFrameLocks noGrp="1"/>
          </p:cNvGraphicFramePr>
          <p:nvPr>
            <p:extLst>
              <p:ext uri="{D42A27DB-BD31-4B8C-83A1-F6EECF244321}">
                <p14:modId xmlns:p14="http://schemas.microsoft.com/office/powerpoint/2010/main" val="3546128238"/>
              </p:ext>
            </p:extLst>
          </p:nvPr>
        </p:nvGraphicFramePr>
        <p:xfrm>
          <a:off x="467544" y="1268760"/>
          <a:ext cx="8064896" cy="3543876"/>
        </p:xfrm>
        <a:graphic>
          <a:graphicData uri="http://schemas.openxmlformats.org/drawingml/2006/table">
            <a:tbl>
              <a:tblPr/>
              <a:tblGrid>
                <a:gridCol w="4608512">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tblGrid>
              <a:tr h="0">
                <a:tc gridSpan="3">
                  <a:txBody>
                    <a:bodyPr/>
                    <a:lstStyle/>
                    <a:p>
                      <a:pPr algn="l" fontAlgn="ctr"/>
                      <a:r>
                        <a:rPr lang="en-GB" sz="1200" b="1" i="0" u="none" strike="noStrike" dirty="0">
                          <a:solidFill>
                            <a:srgbClr val="FFFFFF"/>
                          </a:solidFill>
                          <a:effectLst/>
                          <a:latin typeface="Arial" panose="020B0604020202020204" pitchFamily="34" charset="0"/>
                        </a:rPr>
                        <a:t>Q14 Can you describe the nature of this health condition or illness?</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a:solidFill>
                          <a:srgbClr val="FFFFFF"/>
                        </a:solidFill>
                        <a:effectLst/>
                        <a:latin typeface="Arial" panose="020B0604020202020204" pitchFamily="34" charset="0"/>
                      </a:endParaRP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extLst>
                  <a:ext uri="{0D108BD9-81ED-4DB2-BD59-A6C34878D82A}">
                    <a16:rowId xmlns:a16="http://schemas.microsoft.com/office/drawing/2014/main" val="10000"/>
                  </a:ext>
                </a:extLst>
              </a:tr>
              <a:tr h="0">
                <a:tc>
                  <a:txBody>
                    <a:bodyPr/>
                    <a:lstStyle/>
                    <a:p>
                      <a:pPr algn="l" fontAlgn="b"/>
                      <a:r>
                        <a:rPr lang="en-GB" sz="1200" b="1" i="0" u="none" strike="noStrike" dirty="0">
                          <a:solidFill>
                            <a:srgbClr val="FFFFFF"/>
                          </a:solidFill>
                          <a:effectLst/>
                          <a:latin typeface="Arial" panose="020B0604020202020204" pitchFamily="34" charset="0"/>
                        </a:rPr>
                        <a:t> </a:t>
                      </a:r>
                    </a:p>
                  </a:txBody>
                  <a:tcPr marL="3842" marR="3842" marT="3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East Lothian</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000" b="1" i="0" u="none" strike="noStrike">
                          <a:solidFill>
                            <a:srgbClr val="FFFFFF"/>
                          </a:solidFill>
                          <a:effectLst/>
                          <a:latin typeface="Arial" panose="020B0604020202020204" pitchFamily="34" charset="0"/>
                        </a:rPr>
                        <a:t>Musselburgh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a:txBody>
                    <a:bodyPr/>
                    <a:lstStyle/>
                    <a:p>
                      <a:pPr algn="ctr" fontAlgn="ctr"/>
                      <a:r>
                        <a:rPr lang="en-GB" sz="1200" b="1" i="0" u="none" strike="noStrike">
                          <a:solidFill>
                            <a:srgbClr val="FFFFFF"/>
                          </a:solidFill>
                          <a:effectLst/>
                          <a:latin typeface="Arial" panose="020B0604020202020204" pitchFamily="34" charset="0"/>
                        </a:rPr>
                        <a:t>Base</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000" b="1" i="0" u="none" strike="noStrike">
                          <a:solidFill>
                            <a:srgbClr val="FFFFFF"/>
                          </a:solidFill>
                          <a:effectLst/>
                          <a:latin typeface="Arial" panose="020B0604020202020204" pitchFamily="34" charset="0"/>
                        </a:rPr>
                        <a:t>239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000" b="1" i="0" u="none" strike="noStrike">
                          <a:solidFill>
                            <a:srgbClr val="FFFFFF"/>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2"/>
                  </a:ext>
                </a:extLst>
              </a:tr>
              <a:tr h="0">
                <a:tc>
                  <a:txBody>
                    <a:bodyPr/>
                    <a:lstStyle/>
                    <a:p>
                      <a:pPr algn="l" fontAlgn="ctr"/>
                      <a:r>
                        <a:rPr lang="en-GB" sz="1200" b="0" i="0" u="none" strike="noStrike">
                          <a:solidFill>
                            <a:srgbClr val="000000"/>
                          </a:solidFill>
                          <a:effectLst/>
                          <a:latin typeface="Arial" panose="020B0604020202020204" pitchFamily="34" charset="0"/>
                        </a:rPr>
                        <a:t>Mental health condition</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fontAlgn="ctr"/>
                      <a:r>
                        <a:rPr lang="en-GB" sz="1200" b="0" i="0" u="none" strike="noStrike">
                          <a:solidFill>
                            <a:srgbClr val="000000"/>
                          </a:solidFill>
                          <a:effectLst/>
                          <a:latin typeface="Arial" panose="020B0604020202020204" pitchFamily="34" charset="0"/>
                        </a:rPr>
                        <a:t>Dementia</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fontAlgn="ctr"/>
                      <a:r>
                        <a:rPr lang="en-GB" sz="1200" b="0" i="0" u="none" strike="noStrike">
                          <a:solidFill>
                            <a:srgbClr val="000000"/>
                          </a:solidFill>
                          <a:effectLst/>
                          <a:latin typeface="Arial" panose="020B0604020202020204" pitchFamily="34" charset="0"/>
                        </a:rPr>
                        <a:t>Mobility/ physical disabilities</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0">
                <a:tc>
                  <a:txBody>
                    <a:bodyPr/>
                    <a:lstStyle/>
                    <a:p>
                      <a:pPr algn="l" fontAlgn="ctr"/>
                      <a:r>
                        <a:rPr lang="en-GB" sz="1200" b="0" i="0" u="none" strike="noStrike">
                          <a:solidFill>
                            <a:srgbClr val="000000"/>
                          </a:solidFill>
                          <a:effectLst/>
                          <a:latin typeface="Arial" panose="020B0604020202020204" pitchFamily="34" charset="0"/>
                        </a:rPr>
                        <a:t>Learning difficulties (e.g. dyslexia)</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fontAlgn="ctr"/>
                      <a:r>
                        <a:rPr lang="en-GB" sz="1200" b="0" i="0" u="none" strike="noStrike">
                          <a:solidFill>
                            <a:srgbClr val="000000"/>
                          </a:solidFill>
                          <a:effectLst/>
                          <a:latin typeface="Arial" panose="020B0604020202020204" pitchFamily="34" charset="0"/>
                        </a:rPr>
                        <a:t>Difficulties with sight</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0">
                <a:tc>
                  <a:txBody>
                    <a:bodyPr/>
                    <a:lstStyle/>
                    <a:p>
                      <a:pPr algn="l" fontAlgn="ctr"/>
                      <a:r>
                        <a:rPr lang="en-GB" sz="1200" b="0" i="0" u="none" strike="noStrike">
                          <a:solidFill>
                            <a:srgbClr val="000000"/>
                          </a:solidFill>
                          <a:effectLst/>
                          <a:latin typeface="Arial" panose="020B0604020202020204" pitchFamily="34" charset="0"/>
                        </a:rPr>
                        <a:t>Learning disability (e.g. Down's Syndrome)</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fontAlgn="ctr"/>
                      <a:r>
                        <a:rPr lang="en-GB" sz="1200" b="0" i="0" u="none" strike="noStrike">
                          <a:solidFill>
                            <a:srgbClr val="000000"/>
                          </a:solidFill>
                          <a:effectLst/>
                          <a:latin typeface="Arial" panose="020B0604020202020204" pitchFamily="34" charset="0"/>
                        </a:rPr>
                        <a:t>Developmental disorder (e.g. Autistic Spectrum Disorder or Asperger's Syndrome)</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0">
                <a:tc>
                  <a:txBody>
                    <a:bodyPr/>
                    <a:lstStyle/>
                    <a:p>
                      <a:pPr algn="l" fontAlgn="ctr"/>
                      <a:r>
                        <a:rPr lang="en-GB" sz="1200" b="0" i="0" u="none" strike="noStrike">
                          <a:solidFill>
                            <a:srgbClr val="000000"/>
                          </a:solidFill>
                          <a:effectLst/>
                          <a:latin typeface="Arial" panose="020B0604020202020204" pitchFamily="34" charset="0"/>
                        </a:rPr>
                        <a:t>Difficulties with hearing</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0">
                <a:tc>
                  <a:txBody>
                    <a:bodyPr/>
                    <a:lstStyle/>
                    <a:p>
                      <a:pPr algn="l" fontAlgn="ctr"/>
                      <a:r>
                        <a:rPr lang="en-GB" sz="1200" b="0" i="0" u="none" strike="noStrike">
                          <a:solidFill>
                            <a:srgbClr val="000000"/>
                          </a:solidFill>
                          <a:effectLst/>
                          <a:latin typeface="Arial" panose="020B0604020202020204" pitchFamily="34" charset="0"/>
                        </a:rPr>
                        <a:t>Respiratory disease</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0">
                <a:tc>
                  <a:txBody>
                    <a:bodyPr/>
                    <a:lstStyle/>
                    <a:p>
                      <a:pPr algn="l" fontAlgn="ctr"/>
                      <a:r>
                        <a:rPr lang="en-GB" sz="1200" b="0" i="0" u="none" strike="noStrike">
                          <a:solidFill>
                            <a:srgbClr val="000000"/>
                          </a:solidFill>
                          <a:effectLst/>
                          <a:latin typeface="Arial" panose="020B0604020202020204" pitchFamily="34" charset="0"/>
                        </a:rPr>
                        <a:t>Cancer</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0">
                <a:tc>
                  <a:txBody>
                    <a:bodyPr/>
                    <a:lstStyle/>
                    <a:p>
                      <a:pPr algn="l" fontAlgn="ctr"/>
                      <a:r>
                        <a:rPr lang="en-GB" sz="1200" b="0" i="0" u="none" strike="noStrike">
                          <a:solidFill>
                            <a:srgbClr val="000000"/>
                          </a:solidFill>
                          <a:effectLst/>
                          <a:latin typeface="Arial" panose="020B0604020202020204" pitchFamily="34" charset="0"/>
                        </a:rPr>
                        <a:t>Diabetes</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0">
                <a:tc>
                  <a:txBody>
                    <a:bodyPr/>
                    <a:lstStyle/>
                    <a:p>
                      <a:pPr algn="l" fontAlgn="ctr"/>
                      <a:r>
                        <a:rPr lang="en-GB" sz="1200" b="0" i="0" u="none" strike="noStrike">
                          <a:solidFill>
                            <a:srgbClr val="000000"/>
                          </a:solidFill>
                          <a:effectLst/>
                          <a:latin typeface="Arial" panose="020B0604020202020204" pitchFamily="34" charset="0"/>
                        </a:rPr>
                        <a:t>Heart disease or condition</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0">
                <a:tc>
                  <a:txBody>
                    <a:bodyPr/>
                    <a:lstStyle/>
                    <a:p>
                      <a:pPr algn="l" fontAlgn="ctr"/>
                      <a:r>
                        <a:rPr lang="en-GB" sz="1200" b="0" i="0" u="none" strike="noStrike">
                          <a:solidFill>
                            <a:srgbClr val="000000"/>
                          </a:solidFill>
                          <a:effectLst/>
                          <a:latin typeface="Arial" panose="020B0604020202020204" pitchFamily="34" charset="0"/>
                        </a:rPr>
                        <a:t>High blood pressure</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0">
                <a:tc>
                  <a:txBody>
                    <a:bodyPr/>
                    <a:lstStyle/>
                    <a:p>
                      <a:pPr algn="l" fontAlgn="ctr"/>
                      <a:r>
                        <a:rPr lang="en-GB" sz="1200" b="0" i="0" u="none" strike="noStrike">
                          <a:solidFill>
                            <a:srgbClr val="000000"/>
                          </a:solidFill>
                          <a:effectLst/>
                          <a:latin typeface="Arial" panose="020B0604020202020204" pitchFamily="34" charset="0"/>
                        </a:rPr>
                        <a:t>Addiction (such as drugs, alcohol or some other addiction)</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0">
                <a:tc>
                  <a:txBody>
                    <a:bodyPr/>
                    <a:lstStyle/>
                    <a:p>
                      <a:pPr algn="l" fontAlgn="ctr"/>
                      <a:r>
                        <a:rPr lang="en-GB" sz="1200" b="0" i="0" u="none" strike="noStrike">
                          <a:solidFill>
                            <a:srgbClr val="000000"/>
                          </a:solidFill>
                          <a:effectLst/>
                          <a:latin typeface="Arial" panose="020B0604020202020204" pitchFamily="34" charset="0"/>
                        </a:rPr>
                        <a:t>Other condition (please write in)</a:t>
                      </a:r>
                    </a:p>
                  </a:txBody>
                  <a:tcPr marL="3842" marR="3842" marT="38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192474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a:bodyPr>
          <a:lstStyle/>
          <a:p>
            <a:pPr eaLnBrk="1" hangingPunct="1"/>
            <a:r>
              <a:rPr lang="en-GB" altLang="en-US" sz="2700" dirty="0"/>
              <a:t>Figure 27: Smoking habit (Q15)</a:t>
            </a:r>
            <a:endParaRPr lang="en-US" altLang="en-US" sz="2700" dirty="0"/>
          </a:p>
        </p:txBody>
      </p:sp>
      <p:graphicFrame>
        <p:nvGraphicFramePr>
          <p:cNvPr id="4" name="Chart 3"/>
          <p:cNvGraphicFramePr>
            <a:graphicFrameLocks/>
          </p:cNvGraphicFramePr>
          <p:nvPr>
            <p:extLst>
              <p:ext uri="{D42A27DB-BD31-4B8C-83A1-F6EECF244321}">
                <p14:modId xmlns:p14="http://schemas.microsoft.com/office/powerpoint/2010/main" val="1447826949"/>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43359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fontScale="90000"/>
          </a:bodyPr>
          <a:lstStyle/>
          <a:p>
            <a:pPr eaLnBrk="1" hangingPunct="1"/>
            <a:r>
              <a:rPr lang="en-GB" altLang="en-US" sz="2700" dirty="0"/>
              <a:t>Figure 28: Can you describe what kind of exercise you take part in? By exercise we mean more vigorous activity which takes hard physical effort and you breathe much harder than normal. (Q16)</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551245400"/>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3674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a:bodyPr>
          <a:lstStyle/>
          <a:p>
            <a:pPr eaLnBrk="1" hangingPunct="1"/>
            <a:r>
              <a:rPr lang="en-GB" altLang="en-US" sz="2700" dirty="0"/>
              <a:t>Figure 29: How often, on average, do you take part in exercise? (Q17)</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1272314170"/>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2798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fontScale="90000"/>
          </a:bodyPr>
          <a:lstStyle/>
          <a:p>
            <a:pPr eaLnBrk="1" hangingPunct="1"/>
            <a:r>
              <a:rPr lang="en-GB" altLang="en-US" sz="2700" dirty="0"/>
              <a:t>Figure 30: Can you describe what kind of moderate physical activity you do? By moderate activity we mean activity which makes you feel a little warmer, your heart beats faster and you may get a little out of breath. (Q18)</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2118929651"/>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5914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528" y="274638"/>
            <a:ext cx="8820472" cy="1425575"/>
          </a:xfrm>
        </p:spPr>
        <p:txBody>
          <a:bodyPr>
            <a:normAutofit/>
          </a:bodyPr>
          <a:lstStyle/>
          <a:p>
            <a:pPr eaLnBrk="1" hangingPunct="1"/>
            <a:r>
              <a:rPr lang="en-GB" altLang="en-US" sz="2700" dirty="0"/>
              <a:t>Figure 31: How often on average, do you take part in physical activity? (Q19)</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2343691869"/>
              </p:ext>
            </p:extLst>
          </p:nvPr>
        </p:nvGraphicFramePr>
        <p:xfrm>
          <a:off x="904875" y="2057400"/>
          <a:ext cx="73342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1686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a:bodyPr>
          <a:lstStyle/>
          <a:p>
            <a:pPr eaLnBrk="1" hangingPunct="1">
              <a:defRPr/>
            </a:pPr>
            <a:r>
              <a:rPr lang="en-GB" sz="3000" dirty="0">
                <a:latin typeface="Arial" charset="0"/>
                <a:cs typeface="Arial" charset="0"/>
              </a:rPr>
              <a:t>Figure 32: Mental wellbeing (Q20)</a:t>
            </a:r>
            <a:endParaRPr lang="en-US" sz="3000" dirty="0">
              <a:latin typeface="Arial" charset="0"/>
              <a:cs typeface="Arial" charset="0"/>
            </a:endParaRPr>
          </a:p>
        </p:txBody>
      </p:sp>
      <p:graphicFrame>
        <p:nvGraphicFramePr>
          <p:cNvPr id="3" name="Chart 2"/>
          <p:cNvGraphicFramePr>
            <a:graphicFrameLocks/>
          </p:cNvGraphicFramePr>
          <p:nvPr>
            <p:extLst>
              <p:ext uri="{D42A27DB-BD31-4B8C-83A1-F6EECF244321}">
                <p14:modId xmlns:p14="http://schemas.microsoft.com/office/powerpoint/2010/main" val="616426476"/>
              </p:ext>
            </p:extLst>
          </p:nvPr>
        </p:nvGraphicFramePr>
        <p:xfrm>
          <a:off x="972111" y="2071153"/>
          <a:ext cx="7199778" cy="27156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a:bodyPr>
          <a:lstStyle/>
          <a:p>
            <a:pPr eaLnBrk="1" hangingPunct="1">
              <a:defRPr/>
            </a:pPr>
            <a:r>
              <a:rPr lang="en-GB" sz="3000" dirty="0">
                <a:latin typeface="Arial" charset="0"/>
                <a:cs typeface="Arial" charset="0"/>
              </a:rPr>
              <a:t>Figure 33: Statements about support networks (Q21)</a:t>
            </a:r>
            <a:endParaRPr lang="en-US" sz="3000" dirty="0">
              <a:latin typeface="Arial" charset="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154130180"/>
              </p:ext>
            </p:extLst>
          </p:nvPr>
        </p:nvGraphicFramePr>
        <p:xfrm>
          <a:off x="539552" y="1600200"/>
          <a:ext cx="8208912" cy="3523280"/>
        </p:xfrm>
        <a:graphic>
          <a:graphicData uri="http://schemas.openxmlformats.org/drawingml/2006/table">
            <a:tbl>
              <a:tblPr/>
              <a:tblGrid>
                <a:gridCol w="273630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720080">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0">
                <a:tc gridSpan="8">
                  <a:txBody>
                    <a:bodyPr/>
                    <a:lstStyle/>
                    <a:p>
                      <a:pPr algn="l" fontAlgn="ctr"/>
                      <a:r>
                        <a:rPr lang="en-GB" sz="1200" b="1" i="0" u="none" strike="noStrike" dirty="0">
                          <a:solidFill>
                            <a:srgbClr val="FFFFFF"/>
                          </a:solidFill>
                          <a:effectLst/>
                          <a:latin typeface="Arial" panose="020B0604020202020204" pitchFamily="34" charset="0"/>
                        </a:rPr>
                        <a:t>Q21 To what extent do you agree or disagree with the following statements?</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b"/>
                      <a:r>
                        <a:rPr lang="en-GB" sz="1200" b="1" i="0" u="none" strike="noStrike">
                          <a:solidFill>
                            <a:srgbClr val="FFFFFF"/>
                          </a:solidFill>
                          <a:effectLst/>
                          <a:latin typeface="Arial" panose="020B0604020202020204" pitchFamily="34" charset="0"/>
                        </a:rPr>
                        <a:t> </a:t>
                      </a:r>
                    </a:p>
                  </a:txBody>
                  <a:tcPr marL="4856" marR="4856" marT="4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GB" sz="1200" b="1" i="0" u="none" strike="noStrike" dirty="0">
                          <a:solidFill>
                            <a:srgbClr val="FFFFFF"/>
                          </a:solidFill>
                          <a:effectLst/>
                          <a:latin typeface="Arial" panose="020B0604020202020204" pitchFamily="34" charset="0"/>
                        </a:rPr>
                        <a:t> </a:t>
                      </a:r>
                    </a:p>
                  </a:txBody>
                  <a:tcPr marL="4856" marR="4856" marT="4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Strongly agree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Tend to agree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Neither/ nor</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Tend to disagree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a:solidFill>
                            <a:srgbClr val="FFFFFF"/>
                          </a:solidFill>
                          <a:effectLst/>
                          <a:latin typeface="Arial" panose="020B0604020202020204" pitchFamily="34" charset="0"/>
                        </a:rPr>
                        <a:t>Strongly disagree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200" b="1" i="0" u="none" strike="noStrike" dirty="0">
                          <a:solidFill>
                            <a:srgbClr val="FFFFFF"/>
                          </a:solidFill>
                          <a:effectLst/>
                          <a:latin typeface="Arial" panose="020B0604020202020204" pitchFamily="34" charset="0"/>
                        </a:rPr>
                        <a:t>Don't know</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rowSpan="2">
                  <a:txBody>
                    <a:bodyPr/>
                    <a:lstStyle/>
                    <a:p>
                      <a:pPr algn="l" fontAlgn="ctr"/>
                      <a:r>
                        <a:rPr lang="en-GB" sz="1200" b="0" i="0" u="none" strike="noStrike" dirty="0">
                          <a:solidFill>
                            <a:schemeClr val="tx1"/>
                          </a:solidFill>
                          <a:effectLst/>
                          <a:latin typeface="Arial" panose="020B0604020202020204" pitchFamily="34" charset="0"/>
                        </a:rPr>
                        <a:t>Q21a If I was alone and needed help I could rely on one of my friends/ relatives in this neighbourhood to help me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51%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40%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5%</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2%</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0">
                <a:tc rowSpan="2">
                  <a:txBody>
                    <a:bodyPr/>
                    <a:lstStyle/>
                    <a:p>
                      <a:pPr algn="l" fontAlgn="ctr"/>
                      <a:r>
                        <a:rPr lang="en-GB" sz="1200" b="0" i="0" u="none" strike="noStrike">
                          <a:solidFill>
                            <a:schemeClr val="tx1"/>
                          </a:solidFill>
                          <a:effectLst/>
                          <a:latin typeface="Arial" panose="020B0604020202020204" pitchFamily="34" charset="0"/>
                        </a:rPr>
                        <a:t>Q21b If my home was empty, I could count on one of my friends/ relatives in this neighbourhood to keep an eye on my home</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54%</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40%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4%</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rowSpan="2">
                  <a:txBody>
                    <a:bodyPr/>
                    <a:lstStyle/>
                    <a:p>
                      <a:pPr algn="l" fontAlgn="ctr"/>
                      <a:r>
                        <a:rPr lang="en-GB" sz="1200" b="0" i="0" u="none" strike="noStrike">
                          <a:solidFill>
                            <a:schemeClr val="tx1"/>
                          </a:solidFill>
                          <a:effectLst/>
                          <a:latin typeface="Arial" panose="020B0604020202020204" pitchFamily="34" charset="0"/>
                        </a:rPr>
                        <a:t>Q21c I feel I could turn to friends/ relatives in this neighbourhood for advice or support</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50%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37%</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7%</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2%</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rowSpan="2">
                  <a:txBody>
                    <a:bodyPr/>
                    <a:lstStyle/>
                    <a:p>
                      <a:pPr algn="l" fontAlgn="ctr"/>
                      <a:r>
                        <a:rPr lang="en-GB" sz="1200" b="0" i="0" u="none" strike="noStrike">
                          <a:solidFill>
                            <a:schemeClr val="tx1"/>
                          </a:solidFill>
                          <a:effectLst/>
                          <a:latin typeface="Arial" panose="020B0604020202020204" pitchFamily="34" charset="0"/>
                        </a:rPr>
                        <a:t>Q21d In an emergency, such as a flood, I would offer to help people in my neighbourhood who might not be able to cope well</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58%</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35%</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4%</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a:solidFill>
                            <a:schemeClr val="tx1"/>
                          </a:solidFill>
                          <a:effectLst/>
                          <a:latin typeface="Arial" panose="020B0604020202020204" pitchFamily="34" charset="0"/>
                          <a:ea typeface="+mn-ea"/>
                          <a:cs typeface="Arial" panose="020B0604020202020204" pitchFamily="34" charset="0"/>
                        </a:rPr>
                        <a:t>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0%</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kern="1200" dirty="0">
                          <a:solidFill>
                            <a:schemeClr val="tx1"/>
                          </a:solidFill>
                          <a:effectLst/>
                          <a:latin typeface="Arial" panose="020B0604020202020204" pitchFamily="34" charset="0"/>
                          <a:ea typeface="+mn-ea"/>
                          <a:cs typeface="Arial" panose="020B0604020202020204" pitchFamily="34" charset="0"/>
                        </a:rPr>
                        <a:t>2% </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rPr>
                        <a:t>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053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777875"/>
          </a:xfrm>
        </p:spPr>
        <p:txBody>
          <a:bodyPr/>
          <a:lstStyle/>
          <a:p>
            <a:pPr eaLnBrk="1" hangingPunct="1"/>
            <a:r>
              <a:rPr lang="en-GB" altLang="en-US" sz="2700" dirty="0"/>
              <a:t>Figure 1: Household composition (Q35) </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3381532835"/>
              </p:ext>
            </p:extLst>
          </p:nvPr>
        </p:nvGraphicFramePr>
        <p:xfrm>
          <a:off x="904875" y="1671637"/>
          <a:ext cx="7334250" cy="35147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2276872"/>
            <a:ext cx="8229600" cy="1138237"/>
          </a:xfrm>
        </p:spPr>
        <p:txBody>
          <a:bodyPr>
            <a:noAutofit/>
          </a:bodyPr>
          <a:lstStyle/>
          <a:p>
            <a:pPr algn="ctr" eaLnBrk="1" hangingPunct="1"/>
            <a:r>
              <a:rPr lang="en-US" altLang="en-US" sz="4800" dirty="0"/>
              <a:t>PERCEPTIONS OF THE COUNCIL &amp; PUBLIC SERVICES</a:t>
            </a:r>
          </a:p>
        </p:txBody>
      </p:sp>
    </p:spTree>
    <p:extLst>
      <p:ext uri="{BB962C8B-B14F-4D97-AF65-F5344CB8AC3E}">
        <p14:creationId xmlns:p14="http://schemas.microsoft.com/office/powerpoint/2010/main" val="2536862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fontScale="90000"/>
          </a:bodyPr>
          <a:lstStyle/>
          <a:p>
            <a:pPr eaLnBrk="1" hangingPunct="1">
              <a:defRPr/>
            </a:pPr>
            <a:r>
              <a:rPr lang="en-GB" sz="3000" dirty="0">
                <a:latin typeface="Arial" charset="0"/>
                <a:cs typeface="Arial" charset="0"/>
              </a:rPr>
              <a:t>Figure 34a: To what extent do you agree or disagree with each of the following statements (Q22)</a:t>
            </a:r>
            <a:endParaRPr lang="en-US" sz="3000" dirty="0">
              <a:latin typeface="Arial" charset="0"/>
              <a:cs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71439073"/>
              </p:ext>
            </p:extLst>
          </p:nvPr>
        </p:nvGraphicFramePr>
        <p:xfrm>
          <a:off x="468313" y="1199950"/>
          <a:ext cx="8280920" cy="4828067"/>
        </p:xfrm>
        <a:graphic>
          <a:graphicData uri="http://schemas.openxmlformats.org/drawingml/2006/table">
            <a:tbl>
              <a:tblPr/>
              <a:tblGrid>
                <a:gridCol w="3023567">
                  <a:extLst>
                    <a:ext uri="{9D8B030D-6E8A-4147-A177-3AD203B41FA5}">
                      <a16:colId xmlns:a16="http://schemas.microsoft.com/office/drawing/2014/main" val="20000"/>
                    </a:ext>
                  </a:extLst>
                </a:gridCol>
                <a:gridCol w="2521049">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576064">
                  <a:extLst>
                    <a:ext uri="{9D8B030D-6E8A-4147-A177-3AD203B41FA5}">
                      <a16:colId xmlns:a16="http://schemas.microsoft.com/office/drawing/2014/main" val="20005"/>
                    </a:ext>
                  </a:extLst>
                </a:gridCol>
              </a:tblGrid>
              <a:tr h="0">
                <a:tc gridSpan="6">
                  <a:txBody>
                    <a:bodyPr/>
                    <a:lstStyle/>
                    <a:p>
                      <a:pPr algn="l" fontAlgn="ctr"/>
                      <a:r>
                        <a:rPr lang="en-GB" sz="1200" b="1" i="0" u="none" strike="noStrike" dirty="0">
                          <a:solidFill>
                            <a:srgbClr val="FFFFFF"/>
                          </a:solidFill>
                          <a:effectLst/>
                          <a:latin typeface="Arial" panose="020B0604020202020204" pitchFamily="34" charset="0"/>
                        </a:rPr>
                        <a:t>Q22 To what extent do you agree or disagree with the following?</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b"/>
                      <a:r>
                        <a:rPr lang="en-GB" sz="1200" b="1" i="0" u="none" strike="noStrike" dirty="0">
                          <a:solidFill>
                            <a:srgbClr val="FFFFFF"/>
                          </a:solidFill>
                          <a:effectLst/>
                          <a:latin typeface="Arial" panose="020B0604020202020204" pitchFamily="34" charset="0"/>
                        </a:rPr>
                        <a:t> </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GB" sz="1200" b="1" i="0" u="none" strike="noStrike">
                          <a:solidFill>
                            <a:srgbClr val="FFFFFF"/>
                          </a:solidFill>
                          <a:effectLst/>
                          <a:latin typeface="Arial" panose="020B0604020202020204" pitchFamily="34" charset="0"/>
                        </a:rPr>
                        <a:t> </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1" i="0" u="none" strike="noStrike">
                          <a:solidFill>
                            <a:srgbClr val="FFFFFF"/>
                          </a:solidFill>
                          <a:effectLst/>
                          <a:latin typeface="Arial" panose="020B0604020202020204" pitchFamily="34" charset="0"/>
                        </a:rPr>
                        <a:t>% agree</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1" i="0" u="none" strike="noStrike">
                          <a:solidFill>
                            <a:srgbClr val="FFFFFF"/>
                          </a:solidFill>
                          <a:effectLst/>
                          <a:latin typeface="Arial" panose="020B0604020202020204" pitchFamily="34" charset="0"/>
                        </a:rPr>
                        <a:t>% neither/ nor</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1" i="0" u="none" strike="noStrike">
                          <a:solidFill>
                            <a:srgbClr val="FFFFFF"/>
                          </a:solidFill>
                          <a:effectLst/>
                          <a:latin typeface="Arial" panose="020B0604020202020204" pitchFamily="34" charset="0"/>
                        </a:rPr>
                        <a:t>% disagree</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1" i="0" u="none" strike="noStrike">
                          <a:solidFill>
                            <a:srgbClr val="FFFFFF"/>
                          </a:solidFill>
                          <a:effectLst/>
                          <a:latin typeface="Arial" panose="020B0604020202020204" pitchFamily="34" charset="0"/>
                        </a:rPr>
                        <a:t>% no opinion</a:t>
                      </a:r>
                    </a:p>
                  </a:txBody>
                  <a:tcPr marL="2983" marR="2983" marT="29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rowSpan="2">
                  <a:txBody>
                    <a:bodyPr/>
                    <a:lstStyle/>
                    <a:p>
                      <a:pPr algn="l" fontAlgn="ctr"/>
                      <a:r>
                        <a:rPr lang="en-GB" sz="1200" b="0" i="0" u="none" strike="noStrike" dirty="0">
                          <a:solidFill>
                            <a:schemeClr val="tx1"/>
                          </a:solidFill>
                          <a:effectLst/>
                          <a:latin typeface="Arial" panose="020B0604020202020204" pitchFamily="34" charset="0"/>
                        </a:rPr>
                        <a:t>Q22a My local Council provides high quality services</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72%</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4%</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0">
                <a:tc rowSpan="2">
                  <a:txBody>
                    <a:bodyPr/>
                    <a:lstStyle/>
                    <a:p>
                      <a:pPr algn="l" fontAlgn="ctr"/>
                      <a:r>
                        <a:rPr lang="en-GB" sz="1200" b="0" i="0" u="none" strike="noStrike" dirty="0">
                          <a:solidFill>
                            <a:schemeClr val="tx1"/>
                          </a:solidFill>
                          <a:effectLst/>
                          <a:latin typeface="Arial" panose="020B0604020202020204" pitchFamily="34" charset="0"/>
                        </a:rPr>
                        <a:t>Q22b My local Council does the best it can with the money available</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10%</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rowSpan="2">
                  <a:txBody>
                    <a:bodyPr/>
                    <a:lstStyle/>
                    <a:p>
                      <a:pPr algn="l" fontAlgn="ctr"/>
                      <a:r>
                        <a:rPr lang="en-GB" sz="1200" b="0" i="0" u="none" strike="noStrike">
                          <a:solidFill>
                            <a:schemeClr val="tx1"/>
                          </a:solidFill>
                          <a:effectLst/>
                          <a:latin typeface="Arial" panose="020B0604020202020204" pitchFamily="34" charset="0"/>
                        </a:rPr>
                        <a:t>Q22c My local Council is addressing the key issues affecting the quality of life in my local neighbourhood</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23%</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92844">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rowSpan="2">
                  <a:txBody>
                    <a:bodyPr/>
                    <a:lstStyle/>
                    <a:p>
                      <a:pPr algn="l" fontAlgn="ctr"/>
                      <a:r>
                        <a:rPr lang="en-GB" sz="1200" b="0" i="0" u="none" strike="noStrike">
                          <a:solidFill>
                            <a:schemeClr val="tx1"/>
                          </a:solidFill>
                          <a:effectLst/>
                          <a:latin typeface="Arial" panose="020B0604020202020204" pitchFamily="34" charset="0"/>
                        </a:rPr>
                        <a:t>Q22d My Council is good at listening to local people's views before it takes decisions</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38%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30%</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13%</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19%</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0">
                <a:tc rowSpan="2">
                  <a:txBody>
                    <a:bodyPr/>
                    <a:lstStyle/>
                    <a:p>
                      <a:pPr algn="l" fontAlgn="ctr"/>
                      <a:r>
                        <a:rPr lang="en-GB" sz="1200" b="0" i="0" u="none" strike="noStrike">
                          <a:solidFill>
                            <a:schemeClr val="tx1"/>
                          </a:solidFill>
                          <a:effectLst/>
                          <a:latin typeface="Arial" panose="020B0604020202020204" pitchFamily="34" charset="0"/>
                        </a:rPr>
                        <a:t>Q22e My local Council designs it services around the needs of the people who use them</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70%</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0">
                <a:tc vMerge="1">
                  <a:txBody>
                    <a:bodyPr/>
                    <a:lstStyle/>
                    <a:p>
                      <a:endParaRPr lang="en-GB"/>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dirty="0">
                          <a:solidFill>
                            <a:schemeClr val="tx1"/>
                          </a:solidFill>
                          <a:effectLst/>
                          <a:latin typeface="Arial" panose="020B0604020202020204" pitchFamily="34" charset="0"/>
                        </a:rPr>
                        <a:t>Musselburgh (n=271)</a:t>
                      </a:r>
                    </a:p>
                    <a:p>
                      <a:pPr algn="l" fontAlgn="ctr"/>
                      <a:endParaRPr lang="en-GB" sz="1200" b="0" i="0" u="none" strike="noStrike" dirty="0">
                        <a:solidFill>
                          <a:schemeClr val="tx1"/>
                        </a:solidFill>
                        <a:effectLst/>
                        <a:latin typeface="Arial" panose="020B0604020202020204" pitchFamily="34" charset="0"/>
                      </a:endParaRP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0">
                <a:tc rowSpan="2">
                  <a:txBody>
                    <a:bodyPr/>
                    <a:lstStyle/>
                    <a:p>
                      <a:pPr algn="l" fontAlgn="ctr"/>
                      <a:r>
                        <a:rPr lang="en-GB" sz="1200" b="0" i="0" u="none" strike="noStrike">
                          <a:solidFill>
                            <a:schemeClr val="tx1"/>
                          </a:solidFill>
                          <a:effectLst/>
                          <a:latin typeface="Arial" panose="020B0604020202020204" pitchFamily="34" charset="0"/>
                        </a:rPr>
                        <a:t>Q22f My Council is good at letting local people know how well it is performing</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62%</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20%</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12%</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0">
                <a:tc rowSpan="2">
                  <a:txBody>
                    <a:bodyPr/>
                    <a:lstStyle/>
                    <a:p>
                      <a:pPr algn="l" fontAlgn="ctr"/>
                      <a:r>
                        <a:rPr lang="en-GB" sz="1200" b="0" i="0" u="none" strike="noStrike">
                          <a:solidFill>
                            <a:schemeClr val="tx1"/>
                          </a:solidFill>
                          <a:effectLst/>
                          <a:latin typeface="Arial" panose="020B0604020202020204" pitchFamily="34" charset="0"/>
                        </a:rPr>
                        <a:t>Q22g My local Council is good at letting people know about the kinds of services it provides</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20%</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r h="0">
                <a:tc rowSpan="2">
                  <a:txBody>
                    <a:bodyPr/>
                    <a:lstStyle/>
                    <a:p>
                      <a:pPr algn="l" fontAlgn="ctr"/>
                      <a:r>
                        <a:rPr lang="en-GB" sz="1200" b="0" i="0" u="none" strike="noStrike">
                          <a:solidFill>
                            <a:schemeClr val="tx1"/>
                          </a:solidFill>
                          <a:effectLst/>
                          <a:latin typeface="Arial" panose="020B0604020202020204" pitchFamily="34" charset="0"/>
                        </a:rPr>
                        <a:t>Q22h I can influence decisions affecting my local area</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38%</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25%</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26%</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11%</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0">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7"/>
                  </a:ext>
                </a:extLst>
              </a:tr>
              <a:tr h="0">
                <a:tc rowSpan="2">
                  <a:txBody>
                    <a:bodyPr/>
                    <a:lstStyle/>
                    <a:p>
                      <a:pPr algn="l" fontAlgn="ctr"/>
                      <a:r>
                        <a:rPr lang="en-GB" sz="1200" b="0" i="0" u="none" strike="noStrike" dirty="0">
                          <a:solidFill>
                            <a:schemeClr val="tx1"/>
                          </a:solidFill>
                          <a:effectLst/>
                          <a:latin typeface="Arial" panose="020B0604020202020204" pitchFamily="34" charset="0"/>
                        </a:rPr>
                        <a:t>Q22i I would like to be more involved in the decisions my Council makes that affect my local area</a:t>
                      </a:r>
                    </a:p>
                  </a:txBody>
                  <a:tcPr marL="2983" marR="2983" marT="2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200" b="0" i="0" u="none" strike="noStrike" dirty="0">
                          <a:solidFill>
                            <a:schemeClr val="tx1"/>
                          </a:solidFill>
                          <a:effectLst/>
                          <a:latin typeface="Arial" panose="020B0604020202020204" pitchFamily="34" charset="0"/>
                        </a:rPr>
                        <a:t>East Lothian (n=1563)</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Arial" panose="020B0604020202020204" pitchFamily="34" charset="0"/>
                          <a:cs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cs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rgbClr val="000000"/>
                          </a:solidFill>
                          <a:effectLst/>
                          <a:latin typeface="Arial" panose="020B0604020202020204" pitchFamily="34" charset="0"/>
                          <a:cs typeface="Arial" panose="020B060402020202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rgbClr val="000000"/>
                          </a:solidFill>
                          <a:effectLst/>
                          <a:latin typeface="Arial" panose="020B0604020202020204" pitchFamily="34" charset="0"/>
                          <a:cs typeface="Arial" panose="020B0604020202020204" pitchFamily="34" charset="0"/>
                        </a:rPr>
                        <a:t>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236687">
                <a:tc vMerge="1">
                  <a:txBody>
                    <a:bodyPr/>
                    <a:lstStyle/>
                    <a:p>
                      <a:endParaRPr lang="en-GB"/>
                    </a:p>
                  </a:txBody>
                  <a:tcPr/>
                </a:tc>
                <a:tc>
                  <a:txBody>
                    <a:bodyPr/>
                    <a:lstStyle/>
                    <a:p>
                      <a:pPr algn="l" fontAlgn="ctr"/>
                      <a:r>
                        <a:rPr lang="en-GB" sz="1200" b="0" i="0" u="none" strike="noStrike" dirty="0">
                          <a:solidFill>
                            <a:schemeClr val="tx1"/>
                          </a:solidFill>
                          <a:effectLst/>
                          <a:latin typeface="Arial" panose="020B0604020202020204" pitchFamily="34" charset="0"/>
                        </a:rPr>
                        <a:t>Musselburgh (n=271)</a:t>
                      </a:r>
                    </a:p>
                  </a:txBody>
                  <a:tcPr marL="4856" marR="4856" marT="48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8407673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fontScale="90000"/>
          </a:bodyPr>
          <a:lstStyle/>
          <a:p>
            <a:pPr eaLnBrk="1" hangingPunct="1">
              <a:defRPr/>
            </a:pPr>
            <a:r>
              <a:rPr lang="en-GB" sz="3000" dirty="0">
                <a:latin typeface="Arial" charset="0"/>
                <a:cs typeface="Arial" charset="0"/>
              </a:rPr>
              <a:t>Figure 35a: Can you tell me how satisfied or dissatisfied you are with each of the following public services provided in East Lothian (Q23)</a:t>
            </a:r>
            <a:endParaRPr lang="en-US" sz="3000" dirty="0">
              <a:latin typeface="Arial" charset="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66055020"/>
              </p:ext>
            </p:extLst>
          </p:nvPr>
        </p:nvGraphicFramePr>
        <p:xfrm>
          <a:off x="539552" y="1377188"/>
          <a:ext cx="7848872" cy="4502936"/>
        </p:xfrm>
        <a:graphic>
          <a:graphicData uri="http://schemas.openxmlformats.org/drawingml/2006/table">
            <a:tbl>
              <a:tblPr/>
              <a:tblGrid>
                <a:gridCol w="2592288">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864096">
                  <a:extLst>
                    <a:ext uri="{9D8B030D-6E8A-4147-A177-3AD203B41FA5}">
                      <a16:colId xmlns:a16="http://schemas.microsoft.com/office/drawing/2014/main" val="20005"/>
                    </a:ext>
                  </a:extLst>
                </a:gridCol>
              </a:tblGrid>
              <a:tr h="169316">
                <a:tc gridSpan="6">
                  <a:txBody>
                    <a:bodyPr/>
                    <a:lstStyle/>
                    <a:p>
                      <a:pPr algn="l" fontAlgn="ctr"/>
                      <a:r>
                        <a:rPr lang="en-GB" sz="1100" b="1" i="0" u="none" strike="noStrike" dirty="0">
                          <a:solidFill>
                            <a:srgbClr val="FFFFFF"/>
                          </a:solidFill>
                          <a:effectLst/>
                          <a:latin typeface="Arial" panose="020B0604020202020204" pitchFamily="34" charset="0"/>
                        </a:rPr>
                        <a:t>Q23 How satisfied or dissatisfied are you with each of the following public services provided in East Lothian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extLst>
                  <a:ext uri="{0D108BD9-81ED-4DB2-BD59-A6C34878D82A}">
                    <a16:rowId xmlns:a16="http://schemas.microsoft.com/office/drawing/2014/main" val="10000"/>
                  </a:ext>
                </a:extLst>
              </a:tr>
              <a:tr h="336632">
                <a:tc>
                  <a:txBody>
                    <a:bodyPr/>
                    <a:lstStyle/>
                    <a:p>
                      <a:pPr algn="l" fontAlgn="b"/>
                      <a:r>
                        <a:rPr lang="en-GB" sz="1100" b="1" i="0" u="none" strike="noStrike" dirty="0">
                          <a:solidFill>
                            <a:srgbClr val="FFFFFF"/>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100" b="1" i="0" u="none" strike="noStrike">
                          <a:solidFill>
                            <a:srgbClr val="FFFFFF"/>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 satisfied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 neither/ 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 dissatisfied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dirty="0">
                          <a:solidFill>
                            <a:srgbClr val="FFFFFF"/>
                          </a:solidFill>
                          <a:effectLst/>
                          <a:latin typeface="Arial" panose="020B0604020202020204" pitchFamily="34" charset="0"/>
                        </a:rPr>
                        <a:t>% don't know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Q23a Council house repair service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2284">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Q23b Children's play areas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63595">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Q23c Libraries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Q23d Swimming pools/ sport centres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4400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184527">
                <a:tc rowSpan="2">
                  <a:txBody>
                    <a:bodyPr/>
                    <a:lstStyle/>
                    <a:p>
                      <a:pPr algn="l" fontAlgn="ctr"/>
                      <a:r>
                        <a:rPr lang="en-GB" sz="1100" b="0" i="0" u="none" strike="noStrike">
                          <a:solidFill>
                            <a:schemeClr val="tx1"/>
                          </a:solidFill>
                          <a:effectLst/>
                          <a:latin typeface="Arial" panose="020B0604020202020204" pitchFamily="34" charset="0"/>
                        </a:rPr>
                        <a:t>Q23e Parks, gardens and open spaces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164049">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Q23f Local bus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Q23g Local schools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Q23h Support for frail/ older people to allow them to remain in their own home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7"/>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Q23i Waste &amp; recycling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195541">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9"/>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Q23j Roads maintenance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124178">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1"/>
                  </a:ext>
                </a:extLst>
              </a:tr>
              <a:tr h="184527">
                <a:tc rowSpan="2">
                  <a:txBody>
                    <a:bodyPr/>
                    <a:lstStyle/>
                    <a:p>
                      <a:pPr algn="l" fontAlgn="ctr"/>
                      <a:r>
                        <a:rPr lang="en-GB" sz="1100" b="0" i="0" u="none" strike="noStrike" dirty="0">
                          <a:solidFill>
                            <a:schemeClr val="tx1"/>
                          </a:solidFill>
                          <a:effectLst/>
                          <a:latin typeface="Arial" panose="020B0604020202020204" pitchFamily="34" charset="0"/>
                        </a:rPr>
                        <a:t>Q23k Street cleaning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2"/>
                  </a:ext>
                </a:extLst>
              </a:tr>
              <a:tr h="132051">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1170571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fontScale="90000"/>
          </a:bodyPr>
          <a:lstStyle/>
          <a:p>
            <a:pPr eaLnBrk="1" hangingPunct="1">
              <a:defRPr/>
            </a:pPr>
            <a:r>
              <a:rPr lang="en-GB" sz="3000" dirty="0">
                <a:latin typeface="Arial" charset="0"/>
                <a:cs typeface="Arial" charset="0"/>
              </a:rPr>
              <a:t>Figure 35b: Can you tell me how satisfied or dissatisfied you are with each of the following public services provided in East Lothian (Q23)..continued</a:t>
            </a:r>
            <a:endParaRPr lang="en-US" sz="3000" dirty="0">
              <a:latin typeface="Arial" charset="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963965437"/>
              </p:ext>
            </p:extLst>
          </p:nvPr>
        </p:nvGraphicFramePr>
        <p:xfrm>
          <a:off x="539552" y="1556792"/>
          <a:ext cx="7848872" cy="2785902"/>
        </p:xfrm>
        <a:graphic>
          <a:graphicData uri="http://schemas.openxmlformats.org/drawingml/2006/table">
            <a:tbl>
              <a:tblPr/>
              <a:tblGrid>
                <a:gridCol w="244827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864096">
                  <a:extLst>
                    <a:ext uri="{9D8B030D-6E8A-4147-A177-3AD203B41FA5}">
                      <a16:colId xmlns:a16="http://schemas.microsoft.com/office/drawing/2014/main" val="20005"/>
                    </a:ext>
                  </a:extLst>
                </a:gridCol>
              </a:tblGrid>
              <a:tr h="0">
                <a:tc gridSpan="6">
                  <a:txBody>
                    <a:bodyPr/>
                    <a:lstStyle/>
                    <a:p>
                      <a:pPr algn="l" fontAlgn="ctr"/>
                      <a:r>
                        <a:rPr lang="en-GB" sz="1200" b="1" i="0" u="none" strike="noStrike" dirty="0">
                          <a:solidFill>
                            <a:srgbClr val="FFFFFF"/>
                          </a:solidFill>
                          <a:effectLst/>
                          <a:latin typeface="Arial" panose="020B0604020202020204" pitchFamily="34" charset="0"/>
                        </a:rPr>
                        <a:t>Q23 How satisfied or dissatisfied are you with each of the following public services provided in East Lothian</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pPr algn="l" fontAlgn="ctr"/>
                      <a:endParaRPr lang="en-GB" sz="1200" b="1" i="0" u="none" strike="noStrike" dirty="0">
                        <a:solidFill>
                          <a:srgbClr val="FFFFFF"/>
                        </a:solidFill>
                        <a:effectLst/>
                        <a:latin typeface="Arial" panose="020B0604020202020204" pitchFamily="34" charset="0"/>
                      </a:endParaRP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extLst>
                  <a:ext uri="{0D108BD9-81ED-4DB2-BD59-A6C34878D82A}">
                    <a16:rowId xmlns:a16="http://schemas.microsoft.com/office/drawing/2014/main" val="10000"/>
                  </a:ext>
                </a:extLst>
              </a:tr>
              <a:tr h="0">
                <a:tc>
                  <a:txBody>
                    <a:bodyPr/>
                    <a:lstStyle/>
                    <a:p>
                      <a:pPr algn="l" fontAlgn="b"/>
                      <a:r>
                        <a:rPr lang="en-GB" sz="1200" b="1" i="0" u="none" strike="noStrike" dirty="0">
                          <a:solidFill>
                            <a:srgbClr val="FFFFFF"/>
                          </a:solidFill>
                          <a:effectLst/>
                          <a:latin typeface="Arial" panose="020B0604020202020204" pitchFamily="34" charset="0"/>
                        </a:rPr>
                        <a:t> </a:t>
                      </a:r>
                    </a:p>
                  </a:txBody>
                  <a:tcPr marL="2004" marR="2004" marT="20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b"/>
                      <a:r>
                        <a:rPr lang="en-GB" sz="1200" b="1" i="0" u="none" strike="noStrike">
                          <a:solidFill>
                            <a:srgbClr val="FFFFFF"/>
                          </a:solidFill>
                          <a:effectLst/>
                          <a:latin typeface="Arial" panose="020B0604020202020204" pitchFamily="34" charset="0"/>
                        </a:rPr>
                        <a:t> </a:t>
                      </a:r>
                    </a:p>
                  </a:txBody>
                  <a:tcPr marL="2004" marR="2004" marT="20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cs typeface="Arial" panose="020B0604020202020204" pitchFamily="34" charset="0"/>
                        </a:rPr>
                        <a:t>% satisfied</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cs typeface="Arial" panose="020B0604020202020204" pitchFamily="34" charset="0"/>
                        </a:rPr>
                        <a:t>% neither/ nor</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cs typeface="Arial" panose="020B0604020202020204" pitchFamily="34" charset="0"/>
                        </a:rPr>
                        <a:t>% dissatisfied</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dirty="0">
                          <a:solidFill>
                            <a:srgbClr val="FFFFFF"/>
                          </a:solidFill>
                          <a:effectLst/>
                          <a:latin typeface="Arial" panose="020B0604020202020204" pitchFamily="34" charset="0"/>
                          <a:cs typeface="Arial" panose="020B0604020202020204" pitchFamily="34" charset="0"/>
                        </a:rPr>
                        <a:t>% don't know</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rowSpan="2">
                  <a:txBody>
                    <a:bodyPr/>
                    <a:lstStyle/>
                    <a:p>
                      <a:pPr algn="l" fontAlgn="ctr"/>
                      <a:r>
                        <a:rPr lang="en-GB" sz="1100" b="0" i="0" u="none" strike="noStrike" dirty="0">
                          <a:solidFill>
                            <a:srgbClr val="000000"/>
                          </a:solidFill>
                          <a:effectLst/>
                          <a:latin typeface="Arial" panose="020B0604020202020204" pitchFamily="34" charset="0"/>
                        </a:rPr>
                        <a:t>Q23l GP services</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84%</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9%</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84%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132076">
                <a:tc rowSpan="2">
                  <a:txBody>
                    <a:bodyPr/>
                    <a:lstStyle/>
                    <a:p>
                      <a:pPr algn="l" fontAlgn="ctr"/>
                      <a:r>
                        <a:rPr lang="en-GB" sz="1100" b="0" i="0" u="none" strike="noStrike" dirty="0">
                          <a:solidFill>
                            <a:srgbClr val="000000"/>
                          </a:solidFill>
                          <a:effectLst/>
                          <a:latin typeface="Arial" panose="020B0604020202020204" pitchFamily="34" charset="0"/>
                        </a:rPr>
                        <a:t>Q23m Dental services</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93%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a:solidFill>
                            <a:srgbClr val="404040"/>
                          </a:solidFill>
                          <a:effectLst/>
                          <a:latin typeface="Arial" panose="020B0604020202020204" pitchFamily="34" charset="0"/>
                          <a:cs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GB" sz="1100" b="0" i="0" u="none" strike="noStrike" dirty="0">
                          <a:solidFill>
                            <a:srgbClr val="404040"/>
                          </a:solidFill>
                          <a:effectLst/>
                          <a:latin typeface="Arial" panose="020B0604020202020204" pitchFamily="34" charset="0"/>
                          <a:cs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rowSpan="2">
                  <a:txBody>
                    <a:bodyPr/>
                    <a:lstStyle/>
                    <a:p>
                      <a:pPr algn="l" fontAlgn="ctr"/>
                      <a:r>
                        <a:rPr lang="en-GB" sz="1100" b="0" i="0" u="none" strike="noStrike" dirty="0">
                          <a:solidFill>
                            <a:srgbClr val="000000"/>
                          </a:solidFill>
                          <a:effectLst/>
                          <a:latin typeface="Arial" panose="020B0604020202020204" pitchFamily="34" charset="0"/>
                        </a:rPr>
                        <a:t>Q23n Hospital outpatients services</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84%</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5%</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rowSpan="2">
                  <a:txBody>
                    <a:bodyPr/>
                    <a:lstStyle/>
                    <a:p>
                      <a:pPr algn="l" fontAlgn="ctr"/>
                      <a:r>
                        <a:rPr lang="en-GB" sz="1100" b="0" i="0" u="none" strike="noStrike" dirty="0">
                          <a:solidFill>
                            <a:srgbClr val="000000"/>
                          </a:solidFill>
                          <a:effectLst/>
                          <a:latin typeface="Arial" panose="020B0604020202020204" pitchFamily="34" charset="0"/>
                        </a:rPr>
                        <a:t>Q23o Hospital A&amp;E services</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8%</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0">
                <a:tc rowSpan="2">
                  <a:txBody>
                    <a:bodyPr/>
                    <a:lstStyle/>
                    <a:p>
                      <a:pPr algn="l" fontAlgn="ctr"/>
                      <a:r>
                        <a:rPr lang="en-GB" sz="1100" b="0" i="0" u="none" strike="noStrike" dirty="0">
                          <a:solidFill>
                            <a:srgbClr val="000000"/>
                          </a:solidFill>
                          <a:effectLst/>
                          <a:latin typeface="Arial" panose="020B0604020202020204" pitchFamily="34" charset="0"/>
                        </a:rPr>
                        <a:t>Q23p Fire service</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84%</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9%</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0">
                <a:tc rowSpan="2">
                  <a:txBody>
                    <a:bodyPr/>
                    <a:lstStyle/>
                    <a:p>
                      <a:pPr algn="l" fontAlgn="ctr"/>
                      <a:r>
                        <a:rPr lang="en-GB" sz="1100" b="0" i="0" u="none" strike="noStrike" dirty="0">
                          <a:solidFill>
                            <a:srgbClr val="000000"/>
                          </a:solidFill>
                          <a:effectLst/>
                          <a:latin typeface="Arial" panose="020B0604020202020204" pitchFamily="34" charset="0"/>
                        </a:rPr>
                        <a:t>Q23q Police</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84%</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8% </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55559">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2004" marR="2004" marT="20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0605233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2276872"/>
            <a:ext cx="8229600" cy="1138237"/>
          </a:xfrm>
        </p:spPr>
        <p:txBody>
          <a:bodyPr>
            <a:noAutofit/>
          </a:bodyPr>
          <a:lstStyle/>
          <a:p>
            <a:pPr algn="ctr" eaLnBrk="1" hangingPunct="1"/>
            <a:r>
              <a:rPr lang="en-US" altLang="en-US" sz="4800" dirty="0"/>
              <a:t>LOCAL PRIORITIES</a:t>
            </a:r>
          </a:p>
        </p:txBody>
      </p:sp>
    </p:spTree>
    <p:extLst>
      <p:ext uri="{BB962C8B-B14F-4D97-AF65-F5344CB8AC3E}">
        <p14:creationId xmlns:p14="http://schemas.microsoft.com/office/powerpoint/2010/main" val="16536309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fontScale="90000"/>
          </a:bodyPr>
          <a:lstStyle/>
          <a:p>
            <a:pPr eaLnBrk="1" hangingPunct="1">
              <a:defRPr/>
            </a:pPr>
            <a:r>
              <a:rPr lang="en-GB" sz="3000" dirty="0">
                <a:latin typeface="Arial" charset="0"/>
                <a:cs typeface="Arial" charset="0"/>
              </a:rPr>
              <a:t>Figure 36: How important would you say each of East Lothian Council’s current priorities are? (Q24)</a:t>
            </a:r>
            <a:endParaRPr lang="en-US" sz="3000" dirty="0">
              <a:latin typeface="Arial" charset="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093991281"/>
              </p:ext>
            </p:extLst>
          </p:nvPr>
        </p:nvGraphicFramePr>
        <p:xfrm>
          <a:off x="468313" y="1268760"/>
          <a:ext cx="8496176" cy="5217202"/>
        </p:xfrm>
        <a:graphic>
          <a:graphicData uri="http://schemas.openxmlformats.org/drawingml/2006/table">
            <a:tbl>
              <a:tblPr/>
              <a:tblGrid>
                <a:gridCol w="2448272">
                  <a:extLst>
                    <a:ext uri="{9D8B030D-6E8A-4147-A177-3AD203B41FA5}">
                      <a16:colId xmlns:a16="http://schemas.microsoft.com/office/drawing/2014/main" val="20000"/>
                    </a:ext>
                  </a:extLst>
                </a:gridCol>
                <a:gridCol w="1871439">
                  <a:extLst>
                    <a:ext uri="{9D8B030D-6E8A-4147-A177-3AD203B41FA5}">
                      <a16:colId xmlns:a16="http://schemas.microsoft.com/office/drawing/2014/main" val="20001"/>
                    </a:ext>
                  </a:extLst>
                </a:gridCol>
                <a:gridCol w="835293">
                  <a:extLst>
                    <a:ext uri="{9D8B030D-6E8A-4147-A177-3AD203B41FA5}">
                      <a16:colId xmlns:a16="http://schemas.microsoft.com/office/drawing/2014/main" val="20002"/>
                    </a:ext>
                  </a:extLst>
                </a:gridCol>
                <a:gridCol w="835293">
                  <a:extLst>
                    <a:ext uri="{9D8B030D-6E8A-4147-A177-3AD203B41FA5}">
                      <a16:colId xmlns:a16="http://schemas.microsoft.com/office/drawing/2014/main" val="20003"/>
                    </a:ext>
                  </a:extLst>
                </a:gridCol>
                <a:gridCol w="835293">
                  <a:extLst>
                    <a:ext uri="{9D8B030D-6E8A-4147-A177-3AD203B41FA5}">
                      <a16:colId xmlns:a16="http://schemas.microsoft.com/office/drawing/2014/main" val="20004"/>
                    </a:ext>
                  </a:extLst>
                </a:gridCol>
                <a:gridCol w="835293">
                  <a:extLst>
                    <a:ext uri="{9D8B030D-6E8A-4147-A177-3AD203B41FA5}">
                      <a16:colId xmlns:a16="http://schemas.microsoft.com/office/drawing/2014/main" val="20005"/>
                    </a:ext>
                  </a:extLst>
                </a:gridCol>
                <a:gridCol w="835293">
                  <a:extLst>
                    <a:ext uri="{9D8B030D-6E8A-4147-A177-3AD203B41FA5}">
                      <a16:colId xmlns:a16="http://schemas.microsoft.com/office/drawing/2014/main" val="20006"/>
                    </a:ext>
                  </a:extLst>
                </a:gridCol>
              </a:tblGrid>
              <a:tr h="0">
                <a:tc gridSpan="7">
                  <a:txBody>
                    <a:bodyPr/>
                    <a:lstStyle/>
                    <a:p>
                      <a:pPr algn="l" fontAlgn="ctr"/>
                      <a:r>
                        <a:rPr lang="en-GB" sz="1100" b="1" i="0" u="none" strike="noStrike" dirty="0">
                          <a:solidFill>
                            <a:srgbClr val="FFFFFF"/>
                          </a:solidFill>
                          <a:effectLst/>
                          <a:latin typeface="Arial" panose="020B0604020202020204" pitchFamily="34" charset="0"/>
                        </a:rPr>
                        <a:t>Q24 How important do you think East Lothian Council's current priorities are?</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b"/>
                      <a:r>
                        <a:rPr lang="en-GB" sz="1100" b="1" i="0" u="none" strike="noStrike" dirty="0">
                          <a:solidFill>
                            <a:srgbClr val="FFFFFF"/>
                          </a:solidFill>
                          <a:effectLst/>
                          <a:latin typeface="Arial" panose="020B0604020202020204" pitchFamily="34" charset="0"/>
                        </a:rPr>
                        <a:t> </a:t>
                      </a:r>
                    </a:p>
                  </a:txBody>
                  <a:tcPr marL="3393" marR="3393" marT="3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GB" sz="1100" b="1" i="0" u="none" strike="noStrike">
                          <a:solidFill>
                            <a:srgbClr val="FFFFFF"/>
                          </a:solidFill>
                          <a:effectLst/>
                          <a:latin typeface="Arial" panose="020B0604020202020204" pitchFamily="34" charset="0"/>
                        </a:rPr>
                        <a:t> </a:t>
                      </a:r>
                    </a:p>
                  </a:txBody>
                  <a:tcPr marL="3393" marR="3393" marT="3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dirty="0">
                          <a:solidFill>
                            <a:srgbClr val="FFFFFF"/>
                          </a:solidFill>
                          <a:effectLst/>
                          <a:latin typeface="Arial" panose="020B0604020202020204" pitchFamily="34" charset="0"/>
                        </a:rPr>
                        <a:t>Very important</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Important</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Not very important</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Not at all important</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Don't know/ can't say</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588437">
                <a:tc rowSpan="2">
                  <a:txBody>
                    <a:bodyPr/>
                    <a:lstStyle/>
                    <a:p>
                      <a:pPr algn="l" fontAlgn="ctr"/>
                      <a:r>
                        <a:rPr lang="en-GB" sz="1100" b="0" i="0" u="none" strike="noStrike" dirty="0">
                          <a:solidFill>
                            <a:schemeClr val="tx1"/>
                          </a:solidFill>
                          <a:effectLst/>
                          <a:latin typeface="Arial" panose="020B0604020202020204" pitchFamily="34" charset="0"/>
                        </a:rPr>
                        <a:t>Q24a Growing our economy - we will increase sustainable growth as the basis for a more prosperous East Lothian</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chemeClr val="tx1"/>
                          </a:solidFill>
                          <a:effectLst/>
                          <a:latin typeface="Arial" panose="020B0604020202020204" pitchFamily="34" charset="0"/>
                        </a:rPr>
                        <a:t>East Lothian (n=1563)</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26%</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4%</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88437">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588437">
                <a:tc rowSpan="2">
                  <a:txBody>
                    <a:bodyPr/>
                    <a:lstStyle/>
                    <a:p>
                      <a:pPr algn="l" fontAlgn="ctr"/>
                      <a:r>
                        <a:rPr lang="en-GB" sz="1100" b="0" i="0" u="none" strike="noStrike" dirty="0">
                          <a:solidFill>
                            <a:schemeClr val="tx1"/>
                          </a:solidFill>
                          <a:effectLst/>
                          <a:latin typeface="Arial" panose="020B0604020202020204" pitchFamily="34" charset="0"/>
                        </a:rPr>
                        <a:t>Q24b Growing our communities - we will give people a real say in the decisions that matter most and provide communities with the housing, transport links, community facilities and environment that will allow them to flourish</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a:solidFill>
                            <a:schemeClr val="tx1"/>
                          </a:solidFill>
                          <a:effectLst/>
                          <a:latin typeface="Arial" panose="020B0604020202020204" pitchFamily="34" charset="0"/>
                        </a:rPr>
                        <a:t>East Lothian (n=1563)</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72%</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24%</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88437">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588437">
                <a:tc rowSpan="2">
                  <a:txBody>
                    <a:bodyPr/>
                    <a:lstStyle/>
                    <a:p>
                      <a:pPr algn="l" fontAlgn="ctr"/>
                      <a:r>
                        <a:rPr lang="en-GB" sz="1100" b="0" i="0" u="none" strike="noStrike">
                          <a:solidFill>
                            <a:schemeClr val="tx1"/>
                          </a:solidFill>
                          <a:effectLst/>
                          <a:latin typeface="Arial" panose="020B0604020202020204" pitchFamily="34" charset="0"/>
                        </a:rPr>
                        <a:t>Q24c Growing our people - we will give our children the best start in life and protect vulnerable and older people</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a:solidFill>
                            <a:schemeClr val="tx1"/>
                          </a:solidFill>
                          <a:effectLst/>
                          <a:latin typeface="Arial" panose="020B0604020202020204" pitchFamily="34" charset="0"/>
                        </a:rPr>
                        <a:t>East Lothian (n=1563)</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77%</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22%</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88437">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588437">
                <a:tc rowSpan="2">
                  <a:txBody>
                    <a:bodyPr/>
                    <a:lstStyle/>
                    <a:p>
                      <a:pPr algn="l" fontAlgn="ctr"/>
                      <a:r>
                        <a:rPr lang="en-GB" sz="1100" b="0" i="0" u="none" strike="noStrike" dirty="0">
                          <a:solidFill>
                            <a:schemeClr val="tx1"/>
                          </a:solidFill>
                          <a:effectLst/>
                          <a:latin typeface="Arial" panose="020B0604020202020204" pitchFamily="34" charset="0"/>
                        </a:rPr>
                        <a:t>Q24d Reducing inequalities - we will reduce the gap in life chances that exists between those most and least disadvantaged in our communities</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a:solidFill>
                            <a:schemeClr val="tx1"/>
                          </a:solidFill>
                          <a:effectLst/>
                          <a:latin typeface="Arial" panose="020B0604020202020204" pitchFamily="34" charset="0"/>
                        </a:rPr>
                        <a:t>East Lothian (n=1563)</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74%</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24%</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 </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588437">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71203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2" y="188913"/>
            <a:ext cx="8496175" cy="1138237"/>
          </a:xfrm>
        </p:spPr>
        <p:txBody>
          <a:bodyPr>
            <a:normAutofit fontScale="90000"/>
          </a:bodyPr>
          <a:lstStyle/>
          <a:p>
            <a:pPr eaLnBrk="1" hangingPunct="1">
              <a:defRPr/>
            </a:pPr>
            <a:r>
              <a:rPr lang="en-GB" sz="3000" dirty="0">
                <a:latin typeface="Arial" charset="0"/>
                <a:cs typeface="Arial" charset="0"/>
              </a:rPr>
              <a:t>Figure 37: How important would you say each of East Lothian Partnership’s current priorities are? (Q25)</a:t>
            </a:r>
            <a:endParaRPr lang="en-US" sz="3000" dirty="0">
              <a:latin typeface="Arial" charset="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907883676"/>
              </p:ext>
            </p:extLst>
          </p:nvPr>
        </p:nvGraphicFramePr>
        <p:xfrm>
          <a:off x="251521" y="1106809"/>
          <a:ext cx="8640956" cy="4485064"/>
        </p:xfrm>
        <a:graphic>
          <a:graphicData uri="http://schemas.openxmlformats.org/drawingml/2006/table">
            <a:tbl>
              <a:tblPr/>
              <a:tblGrid>
                <a:gridCol w="3096343">
                  <a:extLst>
                    <a:ext uri="{9D8B030D-6E8A-4147-A177-3AD203B41FA5}">
                      <a16:colId xmlns:a16="http://schemas.microsoft.com/office/drawing/2014/main" val="20000"/>
                    </a:ext>
                  </a:extLst>
                </a:gridCol>
                <a:gridCol w="1440158">
                  <a:extLst>
                    <a:ext uri="{9D8B030D-6E8A-4147-A177-3AD203B41FA5}">
                      <a16:colId xmlns:a16="http://schemas.microsoft.com/office/drawing/2014/main" val="20001"/>
                    </a:ext>
                  </a:extLst>
                </a:gridCol>
                <a:gridCol w="820891">
                  <a:extLst>
                    <a:ext uri="{9D8B030D-6E8A-4147-A177-3AD203B41FA5}">
                      <a16:colId xmlns:a16="http://schemas.microsoft.com/office/drawing/2014/main" val="20002"/>
                    </a:ext>
                  </a:extLst>
                </a:gridCol>
                <a:gridCol w="820891">
                  <a:extLst>
                    <a:ext uri="{9D8B030D-6E8A-4147-A177-3AD203B41FA5}">
                      <a16:colId xmlns:a16="http://schemas.microsoft.com/office/drawing/2014/main" val="20003"/>
                    </a:ext>
                  </a:extLst>
                </a:gridCol>
                <a:gridCol w="820891">
                  <a:extLst>
                    <a:ext uri="{9D8B030D-6E8A-4147-A177-3AD203B41FA5}">
                      <a16:colId xmlns:a16="http://schemas.microsoft.com/office/drawing/2014/main" val="20004"/>
                    </a:ext>
                  </a:extLst>
                </a:gridCol>
                <a:gridCol w="820891">
                  <a:extLst>
                    <a:ext uri="{9D8B030D-6E8A-4147-A177-3AD203B41FA5}">
                      <a16:colId xmlns:a16="http://schemas.microsoft.com/office/drawing/2014/main" val="20005"/>
                    </a:ext>
                  </a:extLst>
                </a:gridCol>
                <a:gridCol w="820891">
                  <a:extLst>
                    <a:ext uri="{9D8B030D-6E8A-4147-A177-3AD203B41FA5}">
                      <a16:colId xmlns:a16="http://schemas.microsoft.com/office/drawing/2014/main" val="20006"/>
                    </a:ext>
                  </a:extLst>
                </a:gridCol>
              </a:tblGrid>
              <a:tr h="0">
                <a:tc gridSpan="7">
                  <a:txBody>
                    <a:bodyPr/>
                    <a:lstStyle/>
                    <a:p>
                      <a:pPr algn="l" fontAlgn="ctr"/>
                      <a:r>
                        <a:rPr lang="en-GB" sz="1100" b="1" i="0" u="none" strike="noStrike" dirty="0">
                          <a:solidFill>
                            <a:srgbClr val="FFFFFF"/>
                          </a:solidFill>
                          <a:effectLst/>
                          <a:latin typeface="Arial" panose="020B0604020202020204" pitchFamily="34" charset="0"/>
                        </a:rPr>
                        <a:t>Q25 How important do you think the East Lothian Partnership's current priorities are?</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b"/>
                      <a:r>
                        <a:rPr lang="en-GB" sz="1100" b="1" i="0" u="none" strike="noStrike" dirty="0">
                          <a:solidFill>
                            <a:srgbClr val="FFFFFF"/>
                          </a:solidFill>
                          <a:effectLst/>
                          <a:latin typeface="Arial" panose="020B0604020202020204" pitchFamily="34" charset="0"/>
                        </a:rPr>
                        <a:t> </a:t>
                      </a:r>
                    </a:p>
                  </a:txBody>
                  <a:tcPr marL="2398" marR="2398" marT="2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GB" sz="1100" b="1" i="0" u="none" strike="noStrike">
                          <a:solidFill>
                            <a:srgbClr val="FFFFFF"/>
                          </a:solidFill>
                          <a:effectLst/>
                          <a:latin typeface="Arial" panose="020B0604020202020204" pitchFamily="34" charset="0"/>
                        </a:rPr>
                        <a:t> </a:t>
                      </a:r>
                    </a:p>
                  </a:txBody>
                  <a:tcPr marL="2398" marR="2398" marT="2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dirty="0">
                          <a:solidFill>
                            <a:srgbClr val="FFFFFF"/>
                          </a:solidFill>
                          <a:effectLst/>
                          <a:latin typeface="Arial" panose="020B0604020202020204" pitchFamily="34" charset="0"/>
                        </a:rPr>
                        <a:t>Very important</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dirty="0">
                          <a:solidFill>
                            <a:srgbClr val="FFFFFF"/>
                          </a:solidFill>
                          <a:effectLst/>
                          <a:latin typeface="Arial" panose="020B0604020202020204" pitchFamily="34" charset="0"/>
                        </a:rPr>
                        <a:t>Important</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Not very important</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Not at all important</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Don't know/ can't say</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0">
                <a:tc rowSpan="2">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Q25a East Lothian has a growing sustainable economy</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26%</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Q25b The cycle of poverty is broken</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75%</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0">
                <a:tc rowSpan="2">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Q25c We are able to adapt to climate change and reduce finite natural resources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26%</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Q25d East Lothian's young people are successful learners, confident individuals, effective contributors and responsible citizens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76%</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22%</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vMerge="1">
                  <a:txBody>
                    <a:bodyPr/>
                    <a:lstStyle/>
                    <a:p>
                      <a:endParaRPr lang="en-GB"/>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Q25e East Lothian's children have the best start in life and are ready to succeed</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79%</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Q25f In East Lothian we live healthier, more active and independent lives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Q25g East Lothian is an ever safer place</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76%</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Q25h East Lothian has high quality natural environments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71%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25%</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7"/>
                  </a:ext>
                </a:extLst>
              </a:tr>
              <a:tr h="0">
                <a:tc rowSpan="2">
                  <a:txBody>
                    <a:bodyPr/>
                    <a:lstStyle/>
                    <a:p>
                      <a:pPr algn="l" fontAlgn="ctr"/>
                      <a:r>
                        <a:rPr lang="en-GB" sz="1100" b="0" i="0" u="none" strike="noStrike">
                          <a:solidFill>
                            <a:schemeClr val="tx1"/>
                          </a:solidFill>
                          <a:effectLst/>
                          <a:latin typeface="Arial" panose="020B0604020202020204" pitchFamily="34" charset="0"/>
                          <a:cs typeface="Arial" panose="020B0604020202020204" pitchFamily="34" charset="0"/>
                        </a:rPr>
                        <a:t>Q25i Everyone in East Lothian has access to quality sustainable housing</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76%</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22%</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9"/>
                  </a:ext>
                </a:extLst>
              </a:tr>
              <a:tr h="0">
                <a:tc rowSpan="2">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Q25j We have stronger, more resilient, supportive, influential and inclusive communities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1"/>
                  </a:ext>
                </a:extLst>
              </a:tr>
              <a:tr h="102524">
                <a:tc rowSpan="2">
                  <a:txBody>
                    <a:bodyPr/>
                    <a:lstStyle/>
                    <a:p>
                      <a:pPr algn="l" fontAlgn="ctr"/>
                      <a:r>
                        <a:rPr lang="en-GB" sz="1100" b="0" i="0" u="none" strike="noStrike" dirty="0">
                          <a:solidFill>
                            <a:schemeClr val="tx1"/>
                          </a:solidFill>
                          <a:effectLst/>
                          <a:latin typeface="Arial" panose="020B0604020202020204" pitchFamily="34" charset="0"/>
                          <a:cs typeface="Arial" panose="020B0604020202020204" pitchFamily="34" charset="0"/>
                        </a:rPr>
                        <a:t>Q25k We will reduce inequalities both within and between our communities</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cs typeface="Arial" panose="020B0604020202020204" pitchFamily="34" charset="0"/>
                        </a:rPr>
                        <a:t>East Lothian (n=1563)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73%</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24%</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 </a:t>
                      </a:r>
                    </a:p>
                  </a:txBody>
                  <a:tcPr marL="2398" marR="2398" marT="2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2"/>
                  </a:ext>
                </a:extLst>
              </a:tr>
              <a:tr h="0">
                <a:tc vMerge="1">
                  <a:txBody>
                    <a:bodyPr/>
                    <a:lstStyle/>
                    <a:p>
                      <a:endParaRPr lang="en-GB"/>
                    </a:p>
                  </a:txBody>
                  <a:tcPr/>
                </a:tc>
                <a:tc>
                  <a:txBody>
                    <a:bodyPr/>
                    <a:lstStyle/>
                    <a:p>
                      <a:pPr algn="l" fontAlgn="ctr"/>
                      <a:r>
                        <a:rPr lang="en-GB" sz="1100" b="0" i="0" u="none" strike="noStrike" dirty="0">
                          <a:solidFill>
                            <a:schemeClr val="tx1"/>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2675328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74638"/>
            <a:ext cx="8229600" cy="1641475"/>
          </a:xfrm>
        </p:spPr>
        <p:txBody>
          <a:bodyPr>
            <a:normAutofit/>
          </a:bodyPr>
          <a:lstStyle/>
          <a:p>
            <a:pPr eaLnBrk="1" hangingPunct="1">
              <a:defRPr/>
            </a:pPr>
            <a:r>
              <a:rPr lang="en-GB" sz="2700" dirty="0">
                <a:latin typeface="Arial" charset="0"/>
                <a:cs typeface="Arial" charset="0"/>
              </a:rPr>
              <a:t>Figure 38: Which 3 characteristics would closely match your hopes for East Lothian for the future?</a:t>
            </a:r>
            <a:endParaRPr lang="en-US" sz="2700" dirty="0">
              <a:latin typeface="Arial" charset="0"/>
              <a:cs typeface="Arial" charset="0"/>
            </a:endParaRPr>
          </a:p>
        </p:txBody>
      </p:sp>
      <p:graphicFrame>
        <p:nvGraphicFramePr>
          <p:cNvPr id="6" name="Chart 5"/>
          <p:cNvGraphicFramePr>
            <a:graphicFrameLocks/>
          </p:cNvGraphicFramePr>
          <p:nvPr>
            <p:extLst>
              <p:ext uri="{D42A27DB-BD31-4B8C-83A1-F6EECF244321}">
                <p14:modId xmlns:p14="http://schemas.microsoft.com/office/powerpoint/2010/main" val="3660735324"/>
              </p:ext>
            </p:extLst>
          </p:nvPr>
        </p:nvGraphicFramePr>
        <p:xfrm>
          <a:off x="904875" y="1776412"/>
          <a:ext cx="7334250" cy="3305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74638"/>
            <a:ext cx="8229600" cy="1641475"/>
          </a:xfrm>
        </p:spPr>
        <p:txBody>
          <a:bodyPr>
            <a:normAutofit/>
          </a:bodyPr>
          <a:lstStyle/>
          <a:p>
            <a:pPr eaLnBrk="1" hangingPunct="1">
              <a:defRPr/>
            </a:pPr>
            <a:r>
              <a:rPr lang="en-GB" sz="2700" dirty="0">
                <a:latin typeface="Arial" charset="0"/>
                <a:cs typeface="Arial" charset="0"/>
              </a:rPr>
              <a:t>Figure 39: Which of the 3 characteristics would be your top priority?</a:t>
            </a:r>
            <a:endParaRPr lang="en-US" sz="2700" dirty="0">
              <a:latin typeface="Arial" charset="0"/>
              <a:cs typeface="Arial" charset="0"/>
            </a:endParaRPr>
          </a:p>
        </p:txBody>
      </p:sp>
      <p:graphicFrame>
        <p:nvGraphicFramePr>
          <p:cNvPr id="3" name="Chart 2"/>
          <p:cNvGraphicFramePr>
            <a:graphicFrameLocks/>
          </p:cNvGraphicFramePr>
          <p:nvPr>
            <p:extLst>
              <p:ext uri="{D42A27DB-BD31-4B8C-83A1-F6EECF244321}">
                <p14:modId xmlns:p14="http://schemas.microsoft.com/office/powerpoint/2010/main" val="2924930160"/>
              </p:ext>
            </p:extLst>
          </p:nvPr>
        </p:nvGraphicFramePr>
        <p:xfrm>
          <a:off x="904875" y="1776412"/>
          <a:ext cx="7334250" cy="3305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79618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88913"/>
            <a:ext cx="8229600" cy="1138237"/>
          </a:xfrm>
        </p:spPr>
        <p:txBody>
          <a:bodyPr>
            <a:normAutofit/>
          </a:bodyPr>
          <a:lstStyle/>
          <a:p>
            <a:pPr eaLnBrk="1" hangingPunct="1">
              <a:defRPr/>
            </a:pPr>
            <a:r>
              <a:rPr lang="en-GB" sz="3000" dirty="0">
                <a:latin typeface="Arial" charset="0"/>
                <a:cs typeface="Arial" charset="0"/>
              </a:rPr>
              <a:t>Figure 40: Do you agree or disagree with each of these options? (Q28)</a:t>
            </a:r>
            <a:endParaRPr lang="en-US" sz="3000" dirty="0">
              <a:latin typeface="Arial" charset="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59753993"/>
              </p:ext>
            </p:extLst>
          </p:nvPr>
        </p:nvGraphicFramePr>
        <p:xfrm>
          <a:off x="468313" y="1327150"/>
          <a:ext cx="8326885" cy="3567602"/>
        </p:xfrm>
        <a:graphic>
          <a:graphicData uri="http://schemas.openxmlformats.org/drawingml/2006/table">
            <a:tbl>
              <a:tblPr/>
              <a:tblGrid>
                <a:gridCol w="2375495">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838822">
                  <a:extLst>
                    <a:ext uri="{9D8B030D-6E8A-4147-A177-3AD203B41FA5}">
                      <a16:colId xmlns:a16="http://schemas.microsoft.com/office/drawing/2014/main" val="20006"/>
                    </a:ext>
                  </a:extLst>
                </a:gridCol>
              </a:tblGrid>
              <a:tr h="36000">
                <a:tc gridSpan="7">
                  <a:txBody>
                    <a:bodyPr/>
                    <a:lstStyle/>
                    <a:p>
                      <a:pPr algn="l" fontAlgn="ctr"/>
                      <a:r>
                        <a:rPr lang="en-GB" sz="1100" b="1" i="0" u="none" strike="noStrike" dirty="0">
                          <a:solidFill>
                            <a:srgbClr val="FFFFFF"/>
                          </a:solidFill>
                          <a:effectLst/>
                          <a:latin typeface="Arial" panose="020B0604020202020204" pitchFamily="34" charset="0"/>
                        </a:rPr>
                        <a:t>Q28 East Lothian Council and other public service provider are facing increasing challenges to meet the growing demand for its services while budgets continue to be reduced. To respond to this challenge they need to make changes to how it plans and delivers services in East Lothian. Some of the ways they are looking to do this are described on this card, how much do you agree with each of these options?</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006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6000">
                <a:tc>
                  <a:txBody>
                    <a:bodyPr/>
                    <a:lstStyle/>
                    <a:p>
                      <a:pPr algn="l" fontAlgn="b"/>
                      <a:r>
                        <a:rPr lang="en-GB" sz="1100" b="1" i="0" u="none" strike="noStrike">
                          <a:solidFill>
                            <a:srgbClr val="FFFFFF"/>
                          </a:solidFill>
                          <a:effectLst/>
                          <a:latin typeface="Arial" panose="020B0604020202020204" pitchFamily="34" charset="0"/>
                        </a:rPr>
                        <a:t> </a:t>
                      </a:r>
                    </a:p>
                  </a:txBody>
                  <a:tcPr marL="4016" marR="4016" marT="40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GB" sz="1100" b="1" i="0" u="none" strike="noStrike">
                          <a:solidFill>
                            <a:srgbClr val="FFFFFF"/>
                          </a:solidFill>
                          <a:effectLst/>
                          <a:latin typeface="Arial" panose="020B0604020202020204" pitchFamily="34" charset="0"/>
                        </a:rPr>
                        <a:t> </a:t>
                      </a:r>
                    </a:p>
                  </a:txBody>
                  <a:tcPr marL="4016" marR="4016" marT="40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Strongly agree</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Agree</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Disagree</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Strongly disagree</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GB" sz="1100" b="1" i="0" u="none" strike="noStrike">
                          <a:solidFill>
                            <a:srgbClr val="FFFFFF"/>
                          </a:solidFill>
                          <a:effectLst/>
                          <a:latin typeface="Arial" panose="020B0604020202020204" pitchFamily="34" charset="0"/>
                        </a:rPr>
                        <a:t>Don't know</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36000">
                <a:tc rowSpan="2">
                  <a:txBody>
                    <a:bodyPr/>
                    <a:lstStyle/>
                    <a:p>
                      <a:pPr algn="l" fontAlgn="ctr"/>
                      <a:r>
                        <a:rPr lang="en-GB" sz="1100" b="0" i="0" u="none" strike="noStrike" dirty="0">
                          <a:solidFill>
                            <a:srgbClr val="000000"/>
                          </a:solidFill>
                          <a:effectLst/>
                          <a:latin typeface="Arial" panose="020B0604020202020204" pitchFamily="34" charset="0"/>
                        </a:rPr>
                        <a:t>Q28a Focus resources on those area of East Lothian where the need is greatest</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rPr>
                        <a:t>East Lothian (n=1563)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58%</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37%</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68250">
                <a:tc vMerge="1">
                  <a:txBody>
                    <a:bodyPr/>
                    <a:lstStyle/>
                    <a:p>
                      <a:endParaRPr lang="en-GB"/>
                    </a:p>
                  </a:txBody>
                  <a:tcPr/>
                </a:tc>
                <a:tc>
                  <a:txBody>
                    <a:bodyPr/>
                    <a:lstStyle/>
                    <a:p>
                      <a:pPr algn="l" fontAlgn="ctr"/>
                      <a:r>
                        <a:rPr lang="en-GB" sz="1100" b="0" i="0" u="none" strike="noStrike" dirty="0">
                          <a:solidFill>
                            <a:srgbClr val="000000"/>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36000">
                <a:tc rowSpan="2">
                  <a:txBody>
                    <a:bodyPr/>
                    <a:lstStyle/>
                    <a:p>
                      <a:pPr algn="l" fontAlgn="ctr"/>
                      <a:r>
                        <a:rPr lang="en-GB" sz="1100" b="0" i="0" u="none" strike="noStrike">
                          <a:solidFill>
                            <a:srgbClr val="000000"/>
                          </a:solidFill>
                          <a:effectLst/>
                          <a:latin typeface="Arial" panose="020B0604020202020204" pitchFamily="34" charset="0"/>
                        </a:rPr>
                        <a:t>Q28b Reduce and manage the growing demand for some services</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rPr>
                        <a:t>East Lothian (n=1563)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49%</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35%</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4%</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11%</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6000">
                <a:tc vMerge="1">
                  <a:txBody>
                    <a:bodyPr/>
                    <a:lstStyle/>
                    <a:p>
                      <a:endParaRPr lang="en-GB"/>
                    </a:p>
                  </a:txBody>
                  <a:tcPr/>
                </a:tc>
                <a:tc>
                  <a:txBody>
                    <a:bodyPr/>
                    <a:lstStyle/>
                    <a:p>
                      <a:pPr algn="l" fontAlgn="ctr"/>
                      <a:r>
                        <a:rPr lang="en-GB" sz="1100" b="0" i="0" u="none" strike="noStrike" dirty="0">
                          <a:solidFill>
                            <a:srgbClr val="000000"/>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36000">
                <a:tc rowSpan="2">
                  <a:txBody>
                    <a:bodyPr/>
                    <a:lstStyle/>
                    <a:p>
                      <a:pPr algn="l" fontAlgn="ctr"/>
                      <a:r>
                        <a:rPr lang="en-GB" sz="1100" b="0" i="0" u="none" strike="noStrike">
                          <a:solidFill>
                            <a:srgbClr val="000000"/>
                          </a:solidFill>
                          <a:effectLst/>
                          <a:latin typeface="Arial" panose="020B0604020202020204" pitchFamily="34" charset="0"/>
                        </a:rPr>
                        <a:t>Q28c Focus on prevention and early intervention - taking action as soon as possible to tackle social problems before they become more difficult to turn around</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rPr>
                        <a:t>East Lothian (n=1563)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69%</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28%</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2%</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6000">
                <a:tc vMerge="1">
                  <a:txBody>
                    <a:bodyPr/>
                    <a:lstStyle/>
                    <a:p>
                      <a:endParaRPr lang="en-GB"/>
                    </a:p>
                  </a:txBody>
                  <a:tcPr/>
                </a:tc>
                <a:tc>
                  <a:txBody>
                    <a:bodyPr/>
                    <a:lstStyle/>
                    <a:p>
                      <a:pPr algn="l" fontAlgn="ctr"/>
                      <a:r>
                        <a:rPr lang="en-GB" sz="1100" b="0" i="0" u="none" strike="noStrike" dirty="0">
                          <a:solidFill>
                            <a:srgbClr val="000000"/>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36000">
                <a:tc rowSpan="2">
                  <a:txBody>
                    <a:bodyPr/>
                    <a:lstStyle/>
                    <a:p>
                      <a:pPr algn="l" fontAlgn="ctr"/>
                      <a:r>
                        <a:rPr lang="en-GB" sz="1100" b="0" i="0" u="none" strike="noStrike">
                          <a:solidFill>
                            <a:srgbClr val="000000"/>
                          </a:solidFill>
                          <a:effectLst/>
                          <a:latin typeface="Arial" panose="020B0604020202020204" pitchFamily="34" charset="0"/>
                        </a:rPr>
                        <a:t>Q28d Deliver services in new ways, perhaps with more community involvement</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rPr>
                        <a:t>East Lothian (n=1563)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52%</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35%</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0%</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10%</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298469">
                <a:tc vMerge="1">
                  <a:txBody>
                    <a:bodyPr/>
                    <a:lstStyle/>
                    <a:p>
                      <a:endParaRPr lang="en-GB"/>
                    </a:p>
                  </a:txBody>
                  <a:tcPr/>
                </a:tc>
                <a:tc>
                  <a:txBody>
                    <a:bodyPr/>
                    <a:lstStyle/>
                    <a:p>
                      <a:pPr algn="l" fontAlgn="ctr"/>
                      <a:r>
                        <a:rPr lang="en-GB" sz="1100" b="0" i="0" u="none" strike="noStrike" dirty="0">
                          <a:solidFill>
                            <a:srgbClr val="000000"/>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9"/>
                  </a:ext>
                </a:extLst>
              </a:tr>
              <a:tr h="36000">
                <a:tc rowSpan="2">
                  <a:txBody>
                    <a:bodyPr/>
                    <a:lstStyle/>
                    <a:p>
                      <a:pPr algn="l" fontAlgn="ctr"/>
                      <a:r>
                        <a:rPr lang="en-GB" sz="1100" b="0" i="0" u="none" strike="noStrike" dirty="0">
                          <a:solidFill>
                            <a:srgbClr val="000000"/>
                          </a:solidFill>
                          <a:effectLst/>
                          <a:latin typeface="Arial" panose="020B0604020202020204" pitchFamily="34" charset="0"/>
                        </a:rPr>
                        <a:t>Q28e Identify those services which we should stop providing</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panose="020B0604020202020204" pitchFamily="34" charset="0"/>
                        </a:rPr>
                        <a:t>East Lothian (n=1563)</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52%</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35%</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4%</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a:solidFill>
                            <a:schemeClr val="tx1"/>
                          </a:solidFill>
                          <a:effectLst/>
                          <a:latin typeface="Arial" panose="020B0604020202020204" pitchFamily="34" charset="0"/>
                          <a:cs typeface="Arial" panose="020B0604020202020204" pitchFamily="34" charset="0"/>
                        </a:rPr>
                        <a:t>0%</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100" b="0" i="0" u="none" strike="noStrike" dirty="0">
                          <a:solidFill>
                            <a:schemeClr val="tx1"/>
                          </a:solidFill>
                          <a:effectLst/>
                          <a:latin typeface="Arial" panose="020B0604020202020204" pitchFamily="34" charset="0"/>
                          <a:cs typeface="Arial" panose="020B0604020202020204" pitchFamily="34" charset="0"/>
                        </a:rPr>
                        <a:t>9% </a:t>
                      </a:r>
                    </a:p>
                  </a:txBody>
                  <a:tcPr marL="4016" marR="4016" marT="40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6000">
                <a:tc vMerge="1">
                  <a:txBody>
                    <a:bodyPr/>
                    <a:lstStyle/>
                    <a:p>
                      <a:endParaRPr lang="en-GB"/>
                    </a:p>
                  </a:txBody>
                  <a:tcPr/>
                </a:tc>
                <a:tc>
                  <a:txBody>
                    <a:bodyPr/>
                    <a:lstStyle/>
                    <a:p>
                      <a:pPr algn="l" fontAlgn="ctr"/>
                      <a:r>
                        <a:rPr lang="en-GB" sz="1100" b="0" i="0" u="none" strike="noStrike" dirty="0">
                          <a:solidFill>
                            <a:srgbClr val="000000"/>
                          </a:solidFill>
                          <a:effectLst/>
                          <a:latin typeface="Arial" panose="020B0604020202020204" pitchFamily="34" charset="0"/>
                        </a:rPr>
                        <a:t>Musselburgh (n=271)</a:t>
                      </a:r>
                    </a:p>
                  </a:txBody>
                  <a:tcPr marL="3393" marR="3393" marT="33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a:solidFill>
                            <a:srgbClr val="40404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0" i="0" u="none" strike="noStrike" dirty="0">
                          <a:solidFill>
                            <a:srgbClr val="404040"/>
                          </a:solidFill>
                          <a:effectLst/>
                          <a:latin typeface="Arial" panose="020B0604020202020204" pitchFamily="34" charset="0"/>
                        </a:rPr>
                        <a:t>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13413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77875"/>
          </a:xfrm>
        </p:spPr>
        <p:txBody>
          <a:bodyPr/>
          <a:lstStyle/>
          <a:p>
            <a:pPr eaLnBrk="1" hangingPunct="1"/>
            <a:r>
              <a:rPr lang="en-GB" altLang="en-US" sz="2700" dirty="0"/>
              <a:t>Figure 2: Do you own your home, or rent it? (Q36)</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1285459172"/>
              </p:ext>
            </p:extLst>
          </p:nvPr>
        </p:nvGraphicFramePr>
        <p:xfrm>
          <a:off x="904875" y="1776412"/>
          <a:ext cx="7334250" cy="3305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777875"/>
          </a:xfrm>
        </p:spPr>
        <p:txBody>
          <a:bodyPr/>
          <a:lstStyle/>
          <a:p>
            <a:pPr eaLnBrk="1" hangingPunct="1"/>
            <a:r>
              <a:rPr lang="en-GB" altLang="en-US" sz="2700" dirty="0"/>
              <a:t>Figure 3: Qualifications (Q37)</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33690821"/>
              </p:ext>
            </p:extLst>
          </p:nvPr>
        </p:nvGraphicFramePr>
        <p:xfrm>
          <a:off x="904875" y="1362075"/>
          <a:ext cx="7334250" cy="4133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77875"/>
          </a:xfrm>
        </p:spPr>
        <p:txBody>
          <a:bodyPr/>
          <a:lstStyle/>
          <a:p>
            <a:pPr eaLnBrk="1" hangingPunct="1"/>
            <a:r>
              <a:rPr lang="en-GB" altLang="en-US" sz="2700" dirty="0"/>
              <a:t>Figure 4: Internet Access (Q41)</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2421227814"/>
              </p:ext>
            </p:extLst>
          </p:nvPr>
        </p:nvGraphicFramePr>
        <p:xfrm>
          <a:off x="904875" y="1776412"/>
          <a:ext cx="7334250" cy="3305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77875"/>
          </a:xfrm>
        </p:spPr>
        <p:txBody>
          <a:bodyPr>
            <a:normAutofit/>
          </a:bodyPr>
          <a:lstStyle/>
          <a:p>
            <a:pPr eaLnBrk="1" hangingPunct="1"/>
            <a:r>
              <a:rPr lang="en-GB" altLang="en-US" sz="2700" dirty="0"/>
              <a:t>Figure 5: Methods of accessing the internet (Q42)</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3315424873"/>
              </p:ext>
            </p:extLst>
          </p:nvPr>
        </p:nvGraphicFramePr>
        <p:xfrm>
          <a:off x="904875" y="1776412"/>
          <a:ext cx="7334250" cy="3305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6387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777875"/>
          </a:xfrm>
        </p:spPr>
        <p:txBody>
          <a:bodyPr/>
          <a:lstStyle/>
          <a:p>
            <a:pPr eaLnBrk="1" hangingPunct="1"/>
            <a:r>
              <a:rPr lang="en-GB" altLang="en-US" sz="2700" dirty="0"/>
              <a:t>Figure 6: Working status (Q31)</a:t>
            </a:r>
            <a:endParaRPr lang="en-US" altLang="en-US" sz="2700" dirty="0"/>
          </a:p>
        </p:txBody>
      </p:sp>
      <p:graphicFrame>
        <p:nvGraphicFramePr>
          <p:cNvPr id="3" name="Chart 2"/>
          <p:cNvGraphicFramePr>
            <a:graphicFrameLocks/>
          </p:cNvGraphicFramePr>
          <p:nvPr>
            <p:extLst>
              <p:ext uri="{D42A27DB-BD31-4B8C-83A1-F6EECF244321}">
                <p14:modId xmlns:p14="http://schemas.microsoft.com/office/powerpoint/2010/main" val="3434696780"/>
              </p:ext>
            </p:extLst>
          </p:nvPr>
        </p:nvGraphicFramePr>
        <p:xfrm>
          <a:off x="904875" y="1671637"/>
          <a:ext cx="7334250" cy="35147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3971</Words>
  <Application>Microsoft Office PowerPoint</Application>
  <PresentationFormat>On-screen Show (4:3)</PresentationFormat>
  <Paragraphs>936</Paragraphs>
  <Slides>49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Courier New</vt:lpstr>
      <vt:lpstr>Times New Roman</vt:lpstr>
      <vt:lpstr>Wingdings</vt:lpstr>
      <vt:lpstr>Office Theme</vt:lpstr>
      <vt:lpstr>East Lothian</vt:lpstr>
      <vt:lpstr>Overview: Research Objectives</vt:lpstr>
      <vt:lpstr>Overview: Methodology</vt:lpstr>
      <vt:lpstr>Figure 1: Household composition (Q35) </vt:lpstr>
      <vt:lpstr>Figure 2: Do you own your home, or rent it? (Q36)</vt:lpstr>
      <vt:lpstr>Figure 3: Qualifications (Q37)</vt:lpstr>
      <vt:lpstr>Figure 4: Internet Access (Q41)</vt:lpstr>
      <vt:lpstr>Figure 5: Methods of accessing the internet (Q42)</vt:lpstr>
      <vt:lpstr>Figure 6: Working status (Q31)</vt:lpstr>
      <vt:lpstr>Figure 7: Working location (chief earner) (Q39)</vt:lpstr>
      <vt:lpstr>Figure 8: Main travel method to work (Q40)</vt:lpstr>
      <vt:lpstr>Figure 9: Access to private transport (Q38)</vt:lpstr>
      <vt:lpstr>Figure 10: Age (Q30)</vt:lpstr>
      <vt:lpstr>Figure 11: Financial management (Q43)</vt:lpstr>
      <vt:lpstr>Figure 12: Savings and investments (Q44)</vt:lpstr>
      <vt:lpstr>NEIGHBOURHOOD AND QUALITY OF LIFE</vt:lpstr>
      <vt:lpstr>Figure 13: In overall terms how would you rate your neighbourhood as a place to live? (Q1)</vt:lpstr>
      <vt:lpstr>Figure 14: Thinking about your local neighbourhood, do you think it has got better, stayed the same or got worse over the last 3 years? (Q2)</vt:lpstr>
      <vt:lpstr>Figure 15: How strongly do you feel you belong to your immediate neighbourhood? (Q3)</vt:lpstr>
      <vt:lpstr>Figure 16: And overall, how would you rate East Lothian as an area to live? (Q4)</vt:lpstr>
      <vt:lpstr>Figure 17: Thinking generally, which of the things below would you say are most important in making somewhere a good place to live? (Q5)</vt:lpstr>
      <vt:lpstr>Figure 18: And thinking about your neighbourhood, which of the things below, if any, do you think most needs improving? (Q6)</vt:lpstr>
      <vt:lpstr>COMMUNITY SAFETY</vt:lpstr>
      <vt:lpstr>Figure 19: How safe or unsafe do you feel walking alone outside in your local neighbourhood after dark? (Q7)</vt:lpstr>
      <vt:lpstr>Figure 20: To what extent do you feel threatened by crime in this neighbourhood these days? (Q8)</vt:lpstr>
      <vt:lpstr>Figure 21: How much would you say the crime rate in your local area has changed in the last 2 years? (Q9)</vt:lpstr>
      <vt:lpstr>Figure 22: How much would you say your confidence in the Police being able to respond to any crime being reported has changed since 2 years ago (Q10)</vt:lpstr>
      <vt:lpstr>Figure 23: From what you know or you have heard, do you think the overall amount of crime in East Lothian as a whole has gone up, gone down, or remained the same over the past 2 years? (Q11)</vt:lpstr>
      <vt:lpstr>HEALTH AND WELLBEING</vt:lpstr>
      <vt:lpstr>Figure 24: How would you currently rate your own health? (Q12)</vt:lpstr>
      <vt:lpstr>Figure 25: Do you have a physical or mental health condition or illness lasting or expected to last 12 months or more? (Q13)</vt:lpstr>
      <vt:lpstr>Figure 26: Nature of health condition or illness (Q14)</vt:lpstr>
      <vt:lpstr>Figure 27: Smoking habit (Q15)</vt:lpstr>
      <vt:lpstr>Figure 28: Can you describe what kind of exercise you take part in? By exercise we mean more vigorous activity which takes hard physical effort and you breathe much harder than normal. (Q16)</vt:lpstr>
      <vt:lpstr>Figure 29: How often, on average, do you take part in exercise? (Q17)</vt:lpstr>
      <vt:lpstr>Figure 30: Can you describe what kind of moderate physical activity you do? By moderate activity we mean activity which makes you feel a little warmer, your heart beats faster and you may get a little out of breath. (Q18)</vt:lpstr>
      <vt:lpstr>Figure 31: How often on average, do you take part in physical activity? (Q19)</vt:lpstr>
      <vt:lpstr>Figure 32: Mental wellbeing (Q20)</vt:lpstr>
      <vt:lpstr>Figure 33: Statements about support networks (Q21)</vt:lpstr>
      <vt:lpstr>PERCEPTIONS OF THE COUNCIL &amp; PUBLIC SERVICES</vt:lpstr>
      <vt:lpstr>Figure 34a: To what extent do you agree or disagree with each of the following statements (Q22)</vt:lpstr>
      <vt:lpstr>Figure 35a: Can you tell me how satisfied or dissatisfied you are with each of the following public services provided in East Lothian (Q23)</vt:lpstr>
      <vt:lpstr>Figure 35b: Can you tell me how satisfied or dissatisfied you are with each of the following public services provided in East Lothian (Q23)..continued</vt:lpstr>
      <vt:lpstr>LOCAL PRIORITIES</vt:lpstr>
      <vt:lpstr>Figure 36: How important would you say each of East Lothian Council’s current priorities are? (Q24)</vt:lpstr>
      <vt:lpstr>Figure 37: How important would you say each of East Lothian Partnership’s current priorities are? (Q25)</vt:lpstr>
      <vt:lpstr>Figure 38: Which 3 characteristics would closely match your hopes for East Lothian for the future?</vt:lpstr>
      <vt:lpstr>Figure 39: Which of the 3 characteristics would be your top priority?</vt:lpstr>
      <vt:lpstr>Figure 40: Do you agree or disagree with each of these options? (Q28)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Lothian Council</dc:title>
  <dc:creator>Rosemary Stafford</dc:creator>
  <cp:lastModifiedBy>Rosemary Stafford</cp:lastModifiedBy>
  <cp:revision>21</cp:revision>
  <dcterms:created xsi:type="dcterms:W3CDTF">2017-05-04T14:16:44Z</dcterms:created>
  <dcterms:modified xsi:type="dcterms:W3CDTF">2017-06-27T15:44:22Z</dcterms:modified>
</cp:coreProperties>
</file>